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6" r:id="rId10"/>
    <p:sldId id="265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9" autoAdjust="0"/>
    <p:restoredTop sz="94660"/>
  </p:normalViewPr>
  <p:slideViewPr>
    <p:cSldViewPr snapToGrid="0">
      <p:cViewPr varScale="1">
        <p:scale>
          <a:sx n="72" d="100"/>
          <a:sy n="72" d="100"/>
        </p:scale>
        <p:origin x="34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5617-E41A-4F08-B844-B1DC74D581ED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B3E0B59-171F-4015-8440-4AC1B63662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421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5617-E41A-4F08-B844-B1DC74D581ED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3E0B59-171F-4015-8440-4AC1B63662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8926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5617-E41A-4F08-B844-B1DC74D581ED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3E0B59-171F-4015-8440-4AC1B63662A8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631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5617-E41A-4F08-B844-B1DC74D581ED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3E0B59-171F-4015-8440-4AC1B63662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603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5617-E41A-4F08-B844-B1DC74D581ED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3E0B59-171F-4015-8440-4AC1B63662A8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7583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5617-E41A-4F08-B844-B1DC74D581ED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3E0B59-171F-4015-8440-4AC1B63662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934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5617-E41A-4F08-B844-B1DC74D581ED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0B59-171F-4015-8440-4AC1B63662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4456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5617-E41A-4F08-B844-B1DC74D581ED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0B59-171F-4015-8440-4AC1B63662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281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5617-E41A-4F08-B844-B1DC74D581ED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0B59-171F-4015-8440-4AC1B63662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27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5617-E41A-4F08-B844-B1DC74D581ED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B3E0B59-171F-4015-8440-4AC1B63662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028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5617-E41A-4F08-B844-B1DC74D581ED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B3E0B59-171F-4015-8440-4AC1B63662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226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5617-E41A-4F08-B844-B1DC74D581ED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B3E0B59-171F-4015-8440-4AC1B63662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398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5617-E41A-4F08-B844-B1DC74D581ED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0B59-171F-4015-8440-4AC1B63662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883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5617-E41A-4F08-B844-B1DC74D581ED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0B59-171F-4015-8440-4AC1B63662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279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5617-E41A-4F08-B844-B1DC74D581ED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0B59-171F-4015-8440-4AC1B63662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21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45617-E41A-4F08-B844-B1DC74D581ED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B3E0B59-171F-4015-8440-4AC1B63662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88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45617-E41A-4F08-B844-B1DC74D581ED}" type="datetimeFigureOut">
              <a:rPr lang="sk-SK" smtClean="0"/>
              <a:t>11. 11. 2020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B3E0B59-171F-4015-8440-4AC1B63662A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498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thingiverse.com/thing:29140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oradocollege.edu/academics/dept/physics/images/posters_18_19/Harm_Poster.pdf" TargetMode="External"/><Relationship Id="rId2" Type="http://schemas.openxmlformats.org/officeDocument/2006/relationships/hyperlink" Target="http://sphsdevilphysics.weebly.com/uploads/5/0/7/1/5071691/example02_e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techopen.com/books/flight-physics-models-techniques-and-technologies/helicopter-flight-physic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3488" y="1714500"/>
            <a:ext cx="8915399" cy="2262781"/>
          </a:xfrm>
        </p:spPr>
        <p:txBody>
          <a:bodyPr/>
          <a:lstStyle/>
          <a:p>
            <a:r>
              <a:rPr lang="sk-SK" dirty="0"/>
              <a:t/>
            </a:r>
            <a:br>
              <a:rPr lang="sk-SK" dirty="0"/>
            </a:br>
            <a:r>
              <a:rPr lang="sk-SK" dirty="0"/>
              <a:t> </a:t>
            </a:r>
            <a:r>
              <a:rPr lang="sk-SK" b="1" dirty="0"/>
              <a:t>17. </a:t>
            </a:r>
            <a:r>
              <a:rPr lang="sk-SK" b="1" dirty="0" err="1"/>
              <a:t>Hand</a:t>
            </a:r>
            <a:r>
              <a:rPr lang="sk-SK" b="1" dirty="0"/>
              <a:t> </a:t>
            </a:r>
            <a:r>
              <a:rPr lang="sk-SK" b="1" dirty="0" err="1"/>
              <a:t>Helicopter</a:t>
            </a:r>
            <a:r>
              <a:rPr lang="sk-SK" b="1" dirty="0"/>
              <a:t> 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880596"/>
          </a:xfrm>
        </p:spPr>
        <p:txBody>
          <a:bodyPr>
            <a:normAutofit lnSpcReduction="10000"/>
          </a:bodyPr>
          <a:lstStyle/>
          <a:p>
            <a:r>
              <a:rPr lang="sk-SK" sz="2500" dirty="0" smtClean="0"/>
              <a:t>František Kundracik</a:t>
            </a:r>
          </a:p>
          <a:p>
            <a:r>
              <a:rPr lang="sk-SK" sz="2500" dirty="0" smtClean="0"/>
              <a:t>Department of </a:t>
            </a:r>
            <a:r>
              <a:rPr lang="sk-SK" sz="2500" dirty="0" err="1" smtClean="0"/>
              <a:t>Experimental</a:t>
            </a:r>
            <a:r>
              <a:rPr lang="sk-SK" sz="2500" dirty="0" smtClean="0"/>
              <a:t> </a:t>
            </a:r>
            <a:r>
              <a:rPr lang="sk-SK" sz="2500" dirty="0" err="1" smtClean="0"/>
              <a:t>Physics</a:t>
            </a:r>
            <a:endParaRPr lang="sk-SK" sz="2500" dirty="0" smtClean="0"/>
          </a:p>
          <a:p>
            <a:r>
              <a:rPr lang="sk-SK" sz="2500" dirty="0" err="1" smtClean="0"/>
              <a:t>Faculty</a:t>
            </a:r>
            <a:r>
              <a:rPr lang="sk-SK" sz="2500" dirty="0" smtClean="0"/>
              <a:t> of </a:t>
            </a:r>
            <a:r>
              <a:rPr lang="sk-SK" sz="2500" dirty="0" err="1" smtClean="0"/>
              <a:t>Mathematics</a:t>
            </a:r>
            <a:r>
              <a:rPr lang="sk-SK" sz="2500" dirty="0" smtClean="0"/>
              <a:t>, </a:t>
            </a:r>
            <a:r>
              <a:rPr lang="sk-SK" sz="2500" dirty="0" err="1" smtClean="0"/>
              <a:t>Physics</a:t>
            </a:r>
            <a:r>
              <a:rPr lang="sk-SK" sz="2500" dirty="0" smtClean="0"/>
              <a:t> and </a:t>
            </a:r>
            <a:r>
              <a:rPr lang="sk-SK" sz="2500" dirty="0" err="1" smtClean="0"/>
              <a:t>Informatics</a:t>
            </a:r>
            <a:endParaRPr lang="sk-SK" sz="2500" dirty="0" smtClean="0"/>
          </a:p>
          <a:p>
            <a:r>
              <a:rPr lang="sk-SK" sz="2500" dirty="0" err="1" smtClean="0"/>
              <a:t>Comenius</a:t>
            </a:r>
            <a:r>
              <a:rPr lang="sk-SK" sz="2500" dirty="0" smtClean="0"/>
              <a:t> </a:t>
            </a:r>
            <a:r>
              <a:rPr lang="sk-SK" sz="2500" dirty="0" err="1" smtClean="0"/>
              <a:t>University</a:t>
            </a:r>
            <a:r>
              <a:rPr lang="sk-SK" sz="2500" dirty="0" smtClean="0"/>
              <a:t>, Bratislava, Slovakia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96746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b="1" dirty="0" smtClean="0"/>
              <a:t>Lift-</a:t>
            </a:r>
            <a:r>
              <a:rPr lang="sk-SK" b="1" dirty="0" err="1" smtClean="0"/>
              <a:t>up</a:t>
            </a:r>
            <a:r>
              <a:rPr lang="sk-SK" b="1" dirty="0" smtClean="0"/>
              <a:t> </a:t>
            </a:r>
            <a:r>
              <a:rPr lang="sk-SK" b="1" dirty="0" err="1" smtClean="0"/>
              <a:t>condition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4847" y="1754505"/>
            <a:ext cx="8915400" cy="4949190"/>
          </a:xfrm>
        </p:spPr>
        <p:txBody>
          <a:bodyPr>
            <a:normAutofit/>
          </a:bodyPr>
          <a:lstStyle/>
          <a:p>
            <a:endParaRPr lang="sk-SK" sz="2400" dirty="0" smtClean="0"/>
          </a:p>
          <a:p>
            <a:endParaRPr lang="sk-SK" sz="2400" dirty="0"/>
          </a:p>
          <a:p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nominator</a:t>
            </a:r>
            <a:r>
              <a:rPr lang="sk-SK" sz="2400" dirty="0" smtClean="0"/>
              <a:t> </a:t>
            </a:r>
            <a:r>
              <a:rPr lang="sk-SK" sz="2400" dirty="0" err="1" smtClean="0"/>
              <a:t>should</a:t>
            </a:r>
            <a:r>
              <a:rPr lang="sk-SK" sz="2400" dirty="0" smtClean="0"/>
              <a:t> </a:t>
            </a:r>
            <a:r>
              <a:rPr lang="sk-SK" sz="2400" dirty="0" err="1" smtClean="0"/>
              <a:t>be</a:t>
            </a:r>
            <a:r>
              <a:rPr lang="sk-SK" sz="2400" dirty="0" smtClean="0"/>
              <a:t> as </a:t>
            </a:r>
            <a:r>
              <a:rPr lang="sk-SK" sz="2400" dirty="0" err="1" smtClean="0"/>
              <a:t>low</a:t>
            </a:r>
            <a:r>
              <a:rPr lang="sk-SK" sz="2400" dirty="0" smtClean="0"/>
              <a:t> as </a:t>
            </a:r>
            <a:r>
              <a:rPr lang="sk-SK" sz="2400" dirty="0" err="1" smtClean="0"/>
              <a:t>possible</a:t>
            </a:r>
            <a:endParaRPr lang="sk-SK" sz="2400" dirty="0"/>
          </a:p>
          <a:p>
            <a:pPr lvl="1"/>
            <a:r>
              <a:rPr lang="sk-SK" sz="2200" dirty="0" err="1" smtClean="0"/>
              <a:t>Low</a:t>
            </a:r>
            <a:r>
              <a:rPr lang="sk-SK" sz="2200" dirty="0" smtClean="0"/>
              <a:t> </a:t>
            </a:r>
            <a:r>
              <a:rPr lang="sk-SK" sz="2200" dirty="0" err="1" smtClean="0"/>
              <a:t>mass</a:t>
            </a:r>
            <a:r>
              <a:rPr lang="sk-SK" sz="2200" dirty="0" smtClean="0"/>
              <a:t> m of </a:t>
            </a:r>
            <a:r>
              <a:rPr lang="sk-SK" sz="2200" dirty="0" err="1" smtClean="0"/>
              <a:t>the</a:t>
            </a:r>
            <a:r>
              <a:rPr lang="sk-SK" sz="2200" dirty="0" smtClean="0"/>
              <a:t> </a:t>
            </a:r>
            <a:r>
              <a:rPr lang="sk-SK" sz="2200" dirty="0" err="1" smtClean="0"/>
              <a:t>toy</a:t>
            </a:r>
            <a:endParaRPr lang="sk-SK" sz="2200" dirty="0" smtClean="0"/>
          </a:p>
          <a:p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denominator</a:t>
            </a:r>
            <a:r>
              <a:rPr lang="sk-SK" sz="2400" dirty="0" smtClean="0"/>
              <a:t> </a:t>
            </a:r>
            <a:r>
              <a:rPr lang="sk-SK" sz="2400" dirty="0" err="1" smtClean="0"/>
              <a:t>should</a:t>
            </a:r>
            <a:r>
              <a:rPr lang="sk-SK" sz="2400" dirty="0" smtClean="0"/>
              <a:t> </a:t>
            </a:r>
            <a:r>
              <a:rPr lang="sk-SK" sz="2400" dirty="0" err="1" smtClean="0"/>
              <a:t>be</a:t>
            </a:r>
            <a:r>
              <a:rPr lang="sk-SK" sz="2400" dirty="0" smtClean="0"/>
              <a:t> as big as </a:t>
            </a:r>
            <a:r>
              <a:rPr lang="sk-SK" sz="2400" dirty="0" err="1" smtClean="0"/>
              <a:t>possible</a:t>
            </a:r>
            <a:endParaRPr lang="sk-SK" sz="2400" dirty="0" smtClean="0"/>
          </a:p>
          <a:p>
            <a:pPr lvl="1"/>
            <a:r>
              <a:rPr lang="sk-SK" sz="2200" dirty="0" err="1" smtClean="0"/>
              <a:t>Optimal</a:t>
            </a:r>
            <a:r>
              <a:rPr lang="sk-SK" sz="2200" dirty="0" smtClean="0"/>
              <a:t> </a:t>
            </a:r>
            <a:r>
              <a:rPr lang="sk-SK" sz="2200" dirty="0" err="1" smtClean="0"/>
              <a:t>angle</a:t>
            </a:r>
            <a:r>
              <a:rPr lang="sk-SK" sz="2200" dirty="0" smtClean="0"/>
              <a:t> of </a:t>
            </a:r>
            <a:r>
              <a:rPr lang="sk-SK" sz="2200" dirty="0" err="1" smtClean="0"/>
              <a:t>the</a:t>
            </a:r>
            <a:r>
              <a:rPr lang="sk-SK" sz="2200" dirty="0" smtClean="0"/>
              <a:t> </a:t>
            </a:r>
            <a:r>
              <a:rPr lang="sk-SK" sz="2200" dirty="0" err="1" smtClean="0"/>
              <a:t>attack</a:t>
            </a:r>
            <a:r>
              <a:rPr lang="sk-SK" sz="2200" dirty="0" smtClean="0"/>
              <a:t> </a:t>
            </a:r>
            <a:r>
              <a:rPr lang="sk-SK" sz="2200" dirty="0" err="1" smtClean="0"/>
              <a:t>is</a:t>
            </a:r>
            <a:r>
              <a:rPr lang="sk-SK" sz="2200" dirty="0" smtClean="0"/>
              <a:t> </a:t>
            </a:r>
            <a:r>
              <a:rPr lang="sk-SK" sz="2200" dirty="0" err="1" smtClean="0"/>
              <a:t>ca</a:t>
            </a:r>
            <a:r>
              <a:rPr lang="sk-SK" sz="2200" dirty="0" smtClean="0"/>
              <a:t> 45</a:t>
            </a:r>
            <a:r>
              <a:rPr lang="sk-SK" sz="2200" baseline="30000" dirty="0" smtClean="0"/>
              <a:t>o</a:t>
            </a:r>
          </a:p>
          <a:p>
            <a:pPr lvl="1"/>
            <a:r>
              <a:rPr lang="sk-SK" sz="2200" dirty="0" err="1" smtClean="0"/>
              <a:t>Scaling</a:t>
            </a:r>
            <a:r>
              <a:rPr lang="sk-SK" sz="2200" dirty="0" smtClean="0"/>
              <a:t> </a:t>
            </a:r>
            <a:r>
              <a:rPr lang="sk-SK" sz="2200" dirty="0" err="1" smtClean="0"/>
              <a:t>the</a:t>
            </a:r>
            <a:r>
              <a:rPr lang="sk-SK" sz="2200" dirty="0" smtClean="0"/>
              <a:t> </a:t>
            </a:r>
            <a:r>
              <a:rPr lang="sk-SK" sz="2200" dirty="0" err="1" smtClean="0"/>
              <a:t>toy</a:t>
            </a:r>
            <a:r>
              <a:rPr lang="sk-SK" sz="2200" dirty="0" smtClean="0"/>
              <a:t> </a:t>
            </a:r>
            <a:r>
              <a:rPr lang="sk-SK" sz="2200" dirty="0" err="1" smtClean="0"/>
              <a:t>is</a:t>
            </a:r>
            <a:r>
              <a:rPr lang="sk-SK" sz="2200" dirty="0" smtClean="0"/>
              <a:t> </a:t>
            </a:r>
            <a:r>
              <a:rPr lang="sk-SK" sz="2200" dirty="0" err="1" smtClean="0"/>
              <a:t>not</a:t>
            </a:r>
            <a:r>
              <a:rPr lang="sk-SK" sz="2200" dirty="0" smtClean="0"/>
              <a:t> so </a:t>
            </a:r>
            <a:r>
              <a:rPr lang="sk-SK" sz="2200" dirty="0" err="1" smtClean="0"/>
              <a:t>much</a:t>
            </a:r>
            <a:r>
              <a:rPr lang="sk-SK" sz="2200" dirty="0" smtClean="0"/>
              <a:t> </a:t>
            </a:r>
            <a:r>
              <a:rPr lang="sk-SK" sz="2200" dirty="0" err="1" smtClean="0"/>
              <a:t>effective</a:t>
            </a:r>
            <a:r>
              <a:rPr lang="sk-SK" sz="2200" dirty="0" smtClean="0"/>
              <a:t> (</a:t>
            </a:r>
            <a:r>
              <a:rPr lang="sk-SK" sz="2200" dirty="0" err="1" smtClean="0"/>
              <a:t>mass</a:t>
            </a:r>
            <a:r>
              <a:rPr lang="sk-SK" sz="2200" dirty="0" smtClean="0"/>
              <a:t> ~ R</a:t>
            </a:r>
            <a:r>
              <a:rPr lang="sk-SK" sz="2200" baseline="30000" dirty="0" smtClean="0"/>
              <a:t>3</a:t>
            </a:r>
            <a:r>
              <a:rPr lang="sk-SK" sz="2200" dirty="0" smtClean="0"/>
              <a:t>)</a:t>
            </a:r>
            <a:br>
              <a:rPr lang="sk-SK" sz="2200" dirty="0" smtClean="0"/>
            </a:br>
            <a:r>
              <a:rPr lang="sk-SK" sz="2200" dirty="0" smtClean="0"/>
              <a:t/>
            </a:r>
            <a:br>
              <a:rPr lang="sk-SK" sz="2200" dirty="0" smtClean="0"/>
            </a:br>
            <a:r>
              <a:rPr lang="sk-SK" sz="2200" dirty="0" smtClean="0"/>
              <a:t/>
            </a:r>
            <a:br>
              <a:rPr lang="sk-SK" sz="2200" dirty="0" smtClean="0"/>
            </a:br>
            <a:endParaRPr lang="sk-SK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78003" y="1459151"/>
                <a:ext cx="4070765" cy="10911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sk-S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k-SK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  <m:rad>
                        <m:radPr>
                          <m:degHide m:val="on"/>
                          <m:ctrlP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𝑚𝑔</m:t>
                              </m:r>
                              <m:r>
                                <m:rPr>
                                  <m:nor/>
                                </m:rPr>
                                <a:rPr lang="sk-SK" sz="2400" dirty="0"/>
                                <m:t> 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k-SK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k-SK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sk-SK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sk-SK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1" smtClean="0"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p>
                                  <m:r>
                                    <a:rPr lang="sk-SK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sk-SK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003" y="1459151"/>
                <a:ext cx="4070765" cy="10911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978003" y="5280581"/>
                <a:ext cx="4070765" cy="8607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sk-S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sk-SK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k-SK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sk-SK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sk-S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sk-SK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003" y="5280581"/>
                <a:ext cx="4070765" cy="8607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40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b="1" dirty="0" smtClean="0"/>
              <a:t>Lift-</a:t>
            </a:r>
            <a:r>
              <a:rPr lang="sk-SK" b="1" dirty="0" err="1" smtClean="0"/>
              <a:t>up</a:t>
            </a:r>
            <a:r>
              <a:rPr lang="sk-SK" b="1" dirty="0" smtClean="0"/>
              <a:t> </a:t>
            </a:r>
            <a:r>
              <a:rPr lang="sk-SK" b="1" dirty="0" err="1" smtClean="0"/>
              <a:t>condition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4847" y="1754505"/>
            <a:ext cx="8915400" cy="4949190"/>
          </a:xfrm>
        </p:spPr>
        <p:txBody>
          <a:bodyPr>
            <a:normAutofit/>
          </a:bodyPr>
          <a:lstStyle/>
          <a:p>
            <a:r>
              <a:rPr lang="sk-SK" sz="2400" dirty="0" err="1" smtClean="0"/>
              <a:t>Estimation</a:t>
            </a:r>
            <a:r>
              <a:rPr lang="sk-SK" sz="2400" dirty="0" smtClean="0"/>
              <a:t> of </a:t>
            </a:r>
            <a:r>
              <a:rPr lang="sk-SK" sz="2400" dirty="0" err="1" smtClean="0"/>
              <a:t>the</a:t>
            </a:r>
            <a:r>
              <a:rPr lang="sk-SK" sz="2400" dirty="0" smtClean="0"/>
              <a:t> minimum </a:t>
            </a:r>
            <a:r>
              <a:rPr lang="sk-SK" sz="2400" dirty="0" err="1" smtClean="0"/>
              <a:t>frequency</a:t>
            </a:r>
            <a:r>
              <a:rPr lang="sk-SK" sz="2400" dirty="0" smtClean="0"/>
              <a:t>:</a:t>
            </a:r>
            <a:endParaRPr lang="sk-SK" sz="2400" dirty="0"/>
          </a:p>
          <a:p>
            <a:pPr lvl="1"/>
            <a:r>
              <a:rPr lang="sk-SK" sz="2200" dirty="0" smtClean="0"/>
              <a:t>R=0.01m (</a:t>
            </a:r>
            <a:r>
              <a:rPr lang="sk-SK" sz="2200" dirty="0" err="1" smtClean="0"/>
              <a:t>blades</a:t>
            </a:r>
            <a:r>
              <a:rPr lang="sk-SK" sz="2200" dirty="0" smtClean="0"/>
              <a:t> 10 cm)</a:t>
            </a:r>
          </a:p>
          <a:p>
            <a:pPr lvl="1"/>
            <a:r>
              <a:rPr lang="sk-SK" sz="2200" dirty="0" smtClean="0"/>
              <a:t>m=0.01kg </a:t>
            </a:r>
          </a:p>
          <a:p>
            <a:pPr lvl="1"/>
            <a:r>
              <a:rPr lang="sk-SK" sz="2200" dirty="0" smtClean="0"/>
              <a:t>C</a:t>
            </a:r>
            <a:r>
              <a:rPr lang="sk-SK" sz="2200" baseline="-25000" dirty="0" smtClean="0"/>
              <a:t>L</a:t>
            </a:r>
            <a:r>
              <a:rPr lang="sk-SK" sz="2200" dirty="0" smtClean="0"/>
              <a:t>=0.2</a:t>
            </a:r>
          </a:p>
          <a:p>
            <a:pPr lvl="1"/>
            <a:endParaRPr lang="sk-SK" sz="2200" dirty="0"/>
          </a:p>
          <a:p>
            <a:pPr lvl="1"/>
            <a:endParaRPr lang="sk-SK" sz="2200" dirty="0" smtClean="0"/>
          </a:p>
          <a:p>
            <a:pPr lvl="1"/>
            <a:endParaRPr lang="sk-SK" sz="2200" dirty="0"/>
          </a:p>
          <a:p>
            <a:pPr lvl="1"/>
            <a:endParaRPr lang="sk-SK" sz="2200" dirty="0" smtClean="0"/>
          </a:p>
          <a:p>
            <a:r>
              <a:rPr lang="sk-SK" sz="2400" dirty="0" smtClean="0"/>
              <a:t>A </a:t>
            </a:r>
            <a:r>
              <a:rPr lang="sk-SK" sz="2400" dirty="0" err="1" smtClean="0"/>
              <a:t>realistic</a:t>
            </a:r>
            <a:r>
              <a:rPr lang="sk-SK" sz="2400" dirty="0" smtClean="0"/>
              <a:t> </a:t>
            </a:r>
            <a:r>
              <a:rPr lang="sk-SK" sz="2400" dirty="0" err="1" smtClean="0"/>
              <a:t>result</a:t>
            </a:r>
            <a:r>
              <a:rPr lang="sk-SK" sz="2400" dirty="0" smtClean="0"/>
              <a:t>, C</a:t>
            </a:r>
            <a:r>
              <a:rPr lang="sk-SK" sz="2400" baseline="-25000" dirty="0" smtClean="0"/>
              <a:t>L</a:t>
            </a:r>
            <a:r>
              <a:rPr lang="sk-SK" sz="2400" dirty="0" smtClean="0"/>
              <a:t> </a:t>
            </a:r>
            <a:r>
              <a:rPr lang="sk-SK" sz="2400" dirty="0" err="1" smtClean="0"/>
              <a:t>was</a:t>
            </a:r>
            <a:r>
              <a:rPr lang="sk-SK" sz="2400" dirty="0" smtClean="0"/>
              <a:t> </a:t>
            </a:r>
            <a:r>
              <a:rPr lang="sk-SK" sz="2400" dirty="0" err="1" smtClean="0"/>
              <a:t>only</a:t>
            </a:r>
            <a:r>
              <a:rPr lang="sk-SK" sz="2400" dirty="0" smtClean="0"/>
              <a:t> </a:t>
            </a:r>
            <a:r>
              <a:rPr lang="sk-SK" sz="2400" dirty="0" err="1" smtClean="0"/>
              <a:t>estimated</a:t>
            </a:r>
            <a:r>
              <a:rPr lang="sk-SK" sz="2400" dirty="0" smtClean="0"/>
              <a:t>, no idea </a:t>
            </a:r>
            <a:r>
              <a:rPr lang="sk-SK" sz="2400" dirty="0" err="1" smtClean="0"/>
              <a:t>about</a:t>
            </a:r>
            <a:r>
              <a:rPr lang="sk-SK" sz="2400" dirty="0" smtClean="0"/>
              <a:t> </a:t>
            </a:r>
            <a:r>
              <a:rPr lang="sk-SK" sz="2400" dirty="0" err="1" smtClean="0"/>
              <a:t>its</a:t>
            </a:r>
            <a:r>
              <a:rPr lang="sk-SK" sz="2400" dirty="0" smtClean="0"/>
              <a:t> </a:t>
            </a:r>
            <a:r>
              <a:rPr lang="sk-SK" sz="2400" dirty="0" err="1" smtClean="0"/>
              <a:t>real</a:t>
            </a:r>
            <a:r>
              <a:rPr lang="sk-SK" sz="2400" dirty="0" smtClean="0"/>
              <a:t> </a:t>
            </a:r>
            <a:r>
              <a:rPr lang="sk-SK" sz="2400" dirty="0" err="1" smtClean="0"/>
              <a:t>value</a:t>
            </a:r>
            <a:r>
              <a:rPr lang="sk-SK" sz="2400" dirty="0" smtClean="0"/>
              <a:t/>
            </a:r>
            <a:br>
              <a:rPr lang="sk-SK" sz="2400" dirty="0" smtClean="0"/>
            </a:br>
            <a:endParaRPr lang="sk-SK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61507" y="3832092"/>
                <a:ext cx="5737372" cy="10911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sk-S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</m:t>
                              </m:r>
                            </m:e>
                            <m:sup>
                              <m: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0.01×10</m:t>
                              </m:r>
                              <m:r>
                                <m:rPr>
                                  <m:nor/>
                                </m:rPr>
                                <a:rPr lang="sk-SK" sz="2400" dirty="0"/>
                                <m:t> </m:t>
                              </m:r>
                            </m:num>
                            <m:den>
                              <m: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0.1×2</m:t>
                              </m:r>
                              <m:sSup>
                                <m:sSupPr>
                                  <m:ctrlPr>
                                    <a:rPr lang="sk-SK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k-SK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sk-SK" sz="2400" b="0" i="1" smtClean="0">
                                      <a:latin typeface="Cambria Math" panose="02040503050406030204" pitchFamily="18" charset="0"/>
                                    </a:rPr>
                                    <m:t>3.14</m:t>
                                  </m:r>
                                </m:e>
                                <m:sup>
                                  <m:r>
                                    <a:rPr lang="sk-SK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sk-S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sk-SK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m:rPr>
                          <m:sty m:val="p"/>
                        </m:rPr>
                        <a:rPr lang="sk-SK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Hz</m:t>
                      </m:r>
                    </m:oMath>
                  </m:oMathPara>
                </a14:m>
                <a:endParaRPr lang="sk-SK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507" y="3832092"/>
                <a:ext cx="5737372" cy="109119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78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b="1" dirty="0" err="1" smtClean="0"/>
              <a:t>Flight</a:t>
            </a:r>
            <a:r>
              <a:rPr lang="sk-SK" b="1" dirty="0" smtClean="0"/>
              <a:t> </a:t>
            </a:r>
            <a:r>
              <a:rPr lang="sk-SK" b="1" dirty="0" err="1" smtClean="0"/>
              <a:t>time</a:t>
            </a:r>
            <a:r>
              <a:rPr lang="sk-SK" b="1" dirty="0" smtClean="0"/>
              <a:t>/</a:t>
            </a:r>
            <a:r>
              <a:rPr lang="sk-SK" b="1" dirty="0" err="1" smtClean="0"/>
              <a:t>height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4847" y="1474470"/>
            <a:ext cx="8915400" cy="5229225"/>
          </a:xfrm>
        </p:spPr>
        <p:txBody>
          <a:bodyPr>
            <a:normAutofit/>
          </a:bodyPr>
          <a:lstStyle/>
          <a:p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toy</a:t>
            </a:r>
            <a:r>
              <a:rPr lang="sk-SK" sz="2400" dirty="0" smtClean="0"/>
              <a:t> </a:t>
            </a:r>
            <a:r>
              <a:rPr lang="sk-SK" sz="2400" dirty="0" err="1" smtClean="0"/>
              <a:t>will</a:t>
            </a:r>
            <a:r>
              <a:rPr lang="sk-SK" sz="2400" dirty="0" smtClean="0"/>
              <a:t> </a:t>
            </a:r>
            <a:r>
              <a:rPr lang="sk-SK" sz="2400" dirty="0" err="1" smtClean="0"/>
              <a:t>fly</a:t>
            </a:r>
            <a:r>
              <a:rPr lang="sk-SK" sz="2400" dirty="0" smtClean="0"/>
              <a:t> </a:t>
            </a:r>
            <a:r>
              <a:rPr lang="sk-SK" sz="2400" dirty="0" err="1" smtClean="0"/>
              <a:t>up</a:t>
            </a:r>
            <a:r>
              <a:rPr lang="sk-SK" sz="2400" dirty="0" smtClean="0"/>
              <a:t> </a:t>
            </a:r>
            <a:r>
              <a:rPr lang="sk-SK" sz="2400" dirty="0" err="1" smtClean="0"/>
              <a:t>until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rotational</a:t>
            </a:r>
            <a:r>
              <a:rPr lang="sk-SK" sz="2400" dirty="0" smtClean="0"/>
              <a:t> </a:t>
            </a:r>
            <a:r>
              <a:rPr lang="sk-SK" sz="2400" dirty="0" err="1" smtClean="0"/>
              <a:t>frequency</a:t>
            </a:r>
            <a:r>
              <a:rPr lang="sk-SK" sz="2400" dirty="0" smtClean="0"/>
              <a:t> </a:t>
            </a:r>
            <a:r>
              <a:rPr lang="sk-SK" sz="2400" dirty="0" err="1" smtClean="0"/>
              <a:t>is</a:t>
            </a:r>
            <a:r>
              <a:rPr lang="sk-SK" sz="2400" dirty="0" smtClean="0"/>
              <a:t> </a:t>
            </a:r>
            <a:r>
              <a:rPr lang="sk-SK" sz="2400" dirty="0" err="1" smtClean="0"/>
              <a:t>high</a:t>
            </a:r>
            <a:r>
              <a:rPr lang="sk-SK" sz="2400" dirty="0" smtClean="0"/>
              <a:t> </a:t>
            </a:r>
            <a:r>
              <a:rPr lang="sk-SK" sz="2400" dirty="0" err="1" smtClean="0"/>
              <a:t>enough</a:t>
            </a:r>
            <a:r>
              <a:rPr lang="sk-SK" sz="2400" dirty="0" smtClean="0"/>
              <a:t> (</a:t>
            </a:r>
            <a:r>
              <a:rPr lang="sk-SK" sz="2400" dirty="0" err="1" smtClean="0"/>
              <a:t>the</a:t>
            </a:r>
            <a:r>
              <a:rPr lang="sk-SK" sz="2400" dirty="0" smtClean="0"/>
              <a:t> lift-</a:t>
            </a:r>
            <a:r>
              <a:rPr lang="sk-SK" sz="2400" dirty="0" err="1" smtClean="0"/>
              <a:t>up</a:t>
            </a:r>
            <a:r>
              <a:rPr lang="sk-SK" sz="2400" dirty="0" smtClean="0"/>
              <a:t> </a:t>
            </a:r>
            <a:r>
              <a:rPr lang="sk-SK" sz="2400" dirty="0" err="1" smtClean="0"/>
              <a:t>condition</a:t>
            </a:r>
            <a:r>
              <a:rPr lang="sk-SK" sz="2400" dirty="0" smtClean="0"/>
              <a:t> </a:t>
            </a:r>
            <a:r>
              <a:rPr lang="sk-SK" sz="2400" dirty="0" err="1" smtClean="0"/>
              <a:t>must</a:t>
            </a:r>
            <a:r>
              <a:rPr lang="sk-SK" sz="2400" dirty="0" smtClean="0"/>
              <a:t> </a:t>
            </a:r>
            <a:r>
              <a:rPr lang="sk-SK" sz="2400" dirty="0" err="1" smtClean="0"/>
              <a:t>be</a:t>
            </a:r>
            <a:r>
              <a:rPr lang="sk-SK" sz="2400" dirty="0" smtClean="0"/>
              <a:t> met)</a:t>
            </a:r>
          </a:p>
          <a:p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>
                <a:solidFill>
                  <a:srgbClr val="FF0000"/>
                </a:solidFill>
              </a:rPr>
              <a:t>rotation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sk-SK" sz="2400" dirty="0" err="1" smtClean="0">
                <a:solidFill>
                  <a:srgbClr val="FF0000"/>
                </a:solidFill>
              </a:rPr>
              <a:t>is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sk-SK" sz="2400" dirty="0" err="1" smtClean="0">
                <a:solidFill>
                  <a:srgbClr val="FF0000"/>
                </a:solidFill>
              </a:rPr>
              <a:t>slowed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sk-SK" sz="2400" dirty="0" err="1" smtClean="0">
                <a:solidFill>
                  <a:srgbClr val="FF0000"/>
                </a:solidFill>
              </a:rPr>
              <a:t>down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sk-SK" sz="2400" dirty="0" err="1" smtClean="0"/>
              <a:t>due</a:t>
            </a:r>
            <a:r>
              <a:rPr lang="sk-SK" sz="2400" dirty="0" smtClean="0"/>
              <a:t> to</a:t>
            </a:r>
          </a:p>
          <a:p>
            <a:pPr lvl="1"/>
            <a:r>
              <a:rPr lang="sk-SK" sz="2000" dirty="0" err="1" smtClean="0">
                <a:solidFill>
                  <a:srgbClr val="FF0000"/>
                </a:solidFill>
              </a:rPr>
              <a:t>Accelerating</a:t>
            </a:r>
            <a:r>
              <a:rPr lang="sk-SK" sz="2000" dirty="0" smtClean="0">
                <a:solidFill>
                  <a:srgbClr val="FF0000"/>
                </a:solidFill>
              </a:rPr>
              <a:t> </a:t>
            </a:r>
            <a:r>
              <a:rPr lang="sk-SK" sz="2000" dirty="0" err="1" smtClean="0">
                <a:solidFill>
                  <a:srgbClr val="FF0000"/>
                </a:solidFill>
              </a:rPr>
              <a:t>the</a:t>
            </a:r>
            <a:r>
              <a:rPr lang="sk-SK" sz="2000" dirty="0" smtClean="0">
                <a:solidFill>
                  <a:srgbClr val="FF0000"/>
                </a:solidFill>
              </a:rPr>
              <a:t> </a:t>
            </a:r>
            <a:r>
              <a:rPr lang="sk-SK" sz="2000" dirty="0" err="1" smtClean="0">
                <a:solidFill>
                  <a:srgbClr val="FF0000"/>
                </a:solidFill>
              </a:rPr>
              <a:t>air</a:t>
            </a:r>
            <a:r>
              <a:rPr lang="sk-SK" sz="2000" dirty="0" smtClean="0">
                <a:solidFill>
                  <a:srgbClr val="FF0000"/>
                </a:solidFill>
              </a:rPr>
              <a:t> </a:t>
            </a:r>
            <a:r>
              <a:rPr lang="sk-SK" sz="2000" dirty="0" smtClean="0"/>
              <a:t>– </a:t>
            </a:r>
            <a:r>
              <a:rPr lang="sk-SK" sz="2000" dirty="0" err="1" smtClean="0"/>
              <a:t>usually</a:t>
            </a:r>
            <a:r>
              <a:rPr lang="sk-SK" sz="2000" dirty="0" smtClean="0"/>
              <a:t> </a:t>
            </a:r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 smtClean="0"/>
              <a:t>main</a:t>
            </a:r>
            <a:r>
              <a:rPr lang="sk-SK" sz="2000" dirty="0" smtClean="0"/>
              <a:t> </a:t>
            </a:r>
            <a:r>
              <a:rPr lang="sk-SK" sz="2000" dirty="0" err="1" smtClean="0"/>
              <a:t>effect</a:t>
            </a:r>
            <a:endParaRPr lang="sk-SK" sz="2000" dirty="0" smtClean="0"/>
          </a:p>
          <a:p>
            <a:pPr lvl="1"/>
            <a:r>
              <a:rPr lang="sk-SK" sz="2000" dirty="0" err="1" smtClean="0">
                <a:solidFill>
                  <a:srgbClr val="FF0000"/>
                </a:solidFill>
              </a:rPr>
              <a:t>Drag</a:t>
            </a:r>
            <a:r>
              <a:rPr lang="sk-SK" sz="2000" dirty="0" smtClean="0">
                <a:solidFill>
                  <a:srgbClr val="FF0000"/>
                </a:solidFill>
              </a:rPr>
              <a:t> </a:t>
            </a:r>
            <a:r>
              <a:rPr lang="sk-SK" sz="2000" dirty="0" err="1" smtClean="0">
                <a:solidFill>
                  <a:srgbClr val="FF0000"/>
                </a:solidFill>
              </a:rPr>
              <a:t>force</a:t>
            </a:r>
            <a:r>
              <a:rPr lang="sk-SK" sz="2000" dirty="0" smtClean="0">
                <a:solidFill>
                  <a:srgbClr val="FF0000"/>
                </a:solidFill>
              </a:rPr>
              <a:t> </a:t>
            </a:r>
            <a:r>
              <a:rPr lang="sk-SK" sz="2000" dirty="0" err="1" smtClean="0"/>
              <a:t>acting</a:t>
            </a:r>
            <a:r>
              <a:rPr lang="sk-SK" sz="2000" dirty="0" smtClean="0"/>
              <a:t> </a:t>
            </a:r>
            <a:r>
              <a:rPr lang="sk-SK" sz="2000" dirty="0" err="1" smtClean="0"/>
              <a:t>against</a:t>
            </a:r>
            <a:r>
              <a:rPr lang="sk-SK" sz="2000" dirty="0" smtClean="0"/>
              <a:t> </a:t>
            </a:r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 smtClean="0"/>
              <a:t>moving</a:t>
            </a:r>
            <a:r>
              <a:rPr lang="sk-SK" sz="2000" dirty="0" smtClean="0"/>
              <a:t> </a:t>
            </a:r>
            <a:r>
              <a:rPr lang="sk-SK" sz="2000" dirty="0" err="1" smtClean="0"/>
              <a:t>blades</a:t>
            </a:r>
            <a:r>
              <a:rPr lang="sk-SK" sz="2000" dirty="0" smtClean="0"/>
              <a:t> – </a:t>
            </a:r>
            <a:r>
              <a:rPr lang="sk-SK" sz="2000" dirty="0" err="1" smtClean="0"/>
              <a:t>can</a:t>
            </a:r>
            <a:r>
              <a:rPr lang="sk-SK" sz="2000" dirty="0" smtClean="0"/>
              <a:t> </a:t>
            </a:r>
            <a:r>
              <a:rPr lang="sk-SK" sz="2000" dirty="0" err="1" smtClean="0"/>
              <a:t>be</a:t>
            </a:r>
            <a:r>
              <a:rPr lang="sk-SK" sz="2000" dirty="0" smtClean="0"/>
              <a:t> </a:t>
            </a:r>
            <a:r>
              <a:rPr lang="sk-SK" sz="2000" dirty="0" err="1" smtClean="0"/>
              <a:t>dominant</a:t>
            </a:r>
            <a:r>
              <a:rPr lang="sk-SK" sz="2000" dirty="0" smtClean="0"/>
              <a:t> at </a:t>
            </a:r>
            <a:r>
              <a:rPr lang="sk-SK" sz="2000" dirty="0" err="1" smtClean="0"/>
              <a:t>high</a:t>
            </a:r>
            <a:r>
              <a:rPr lang="sk-SK" sz="2000" dirty="0" smtClean="0"/>
              <a:t> </a:t>
            </a:r>
            <a:r>
              <a:rPr lang="sk-SK" sz="2000" dirty="0" err="1" smtClean="0"/>
              <a:t>angles</a:t>
            </a:r>
            <a:r>
              <a:rPr lang="sk-SK" sz="2000" dirty="0" smtClean="0"/>
              <a:t> of </a:t>
            </a:r>
            <a:r>
              <a:rPr lang="sk-SK" sz="2000" dirty="0" err="1" smtClean="0"/>
              <a:t>attack</a:t>
            </a:r>
            <a:r>
              <a:rPr lang="sk-SK" sz="2000" dirty="0" smtClean="0"/>
              <a:t> – </a:t>
            </a:r>
            <a:r>
              <a:rPr lang="sk-SK" sz="2000" dirty="0" err="1" smtClean="0">
                <a:solidFill>
                  <a:srgbClr val="FF0000"/>
                </a:solidFill>
              </a:rPr>
              <a:t>optimal</a:t>
            </a:r>
            <a:r>
              <a:rPr lang="sk-SK" sz="2000" dirty="0" smtClean="0">
                <a:solidFill>
                  <a:srgbClr val="FF0000"/>
                </a:solidFill>
              </a:rPr>
              <a:t> </a:t>
            </a:r>
            <a:r>
              <a:rPr lang="sk-SK" sz="2000" dirty="0" err="1" smtClean="0">
                <a:solidFill>
                  <a:srgbClr val="FF0000"/>
                </a:solidFill>
              </a:rPr>
              <a:t>angle</a:t>
            </a:r>
            <a:r>
              <a:rPr lang="sk-SK" sz="2000" dirty="0" smtClean="0">
                <a:solidFill>
                  <a:srgbClr val="FF0000"/>
                </a:solidFill>
              </a:rPr>
              <a:t> of </a:t>
            </a:r>
            <a:r>
              <a:rPr lang="sk-SK" sz="2000" dirty="0" err="1" smtClean="0">
                <a:solidFill>
                  <a:srgbClr val="FF0000"/>
                </a:solidFill>
              </a:rPr>
              <a:t>the</a:t>
            </a:r>
            <a:r>
              <a:rPr lang="sk-SK" sz="2000" dirty="0" smtClean="0">
                <a:solidFill>
                  <a:srgbClr val="FF0000"/>
                </a:solidFill>
              </a:rPr>
              <a:t> </a:t>
            </a:r>
            <a:r>
              <a:rPr lang="sk-SK" sz="2000" dirty="0" err="1" smtClean="0">
                <a:solidFill>
                  <a:srgbClr val="FF0000"/>
                </a:solidFill>
              </a:rPr>
              <a:t>attack</a:t>
            </a:r>
            <a:r>
              <a:rPr lang="sk-SK" sz="2000" dirty="0" smtClean="0">
                <a:solidFill>
                  <a:srgbClr val="FF0000"/>
                </a:solidFill>
              </a:rPr>
              <a:t> </a:t>
            </a:r>
            <a:r>
              <a:rPr lang="sk-SK" sz="2000" dirty="0" err="1" smtClean="0">
                <a:solidFill>
                  <a:srgbClr val="FF0000"/>
                </a:solidFill>
              </a:rPr>
              <a:t>should</a:t>
            </a:r>
            <a:r>
              <a:rPr lang="sk-SK" sz="2000" dirty="0" smtClean="0">
                <a:solidFill>
                  <a:srgbClr val="FF0000"/>
                </a:solidFill>
              </a:rPr>
              <a:t> </a:t>
            </a:r>
            <a:r>
              <a:rPr lang="sk-SK" sz="2000" dirty="0" err="1" smtClean="0">
                <a:solidFill>
                  <a:srgbClr val="FF0000"/>
                </a:solidFill>
              </a:rPr>
              <a:t>be</a:t>
            </a:r>
            <a:r>
              <a:rPr lang="sk-SK" sz="2000" dirty="0" smtClean="0">
                <a:solidFill>
                  <a:srgbClr val="FF0000"/>
                </a:solidFill>
              </a:rPr>
              <a:t> </a:t>
            </a:r>
            <a:r>
              <a:rPr lang="sk-SK" sz="2000" dirty="0" err="1" smtClean="0">
                <a:solidFill>
                  <a:srgbClr val="FF0000"/>
                </a:solidFill>
              </a:rPr>
              <a:t>less</a:t>
            </a:r>
            <a:r>
              <a:rPr lang="sk-SK" sz="2000" dirty="0" smtClean="0">
                <a:solidFill>
                  <a:srgbClr val="FF0000"/>
                </a:solidFill>
              </a:rPr>
              <a:t> </a:t>
            </a:r>
            <a:r>
              <a:rPr lang="sk-SK" sz="2000" dirty="0" err="1" smtClean="0">
                <a:solidFill>
                  <a:srgbClr val="FF0000"/>
                </a:solidFill>
              </a:rPr>
              <a:t>than</a:t>
            </a:r>
            <a:r>
              <a:rPr lang="sk-SK" sz="2000" dirty="0" smtClean="0">
                <a:solidFill>
                  <a:srgbClr val="FF0000"/>
                </a:solidFill>
              </a:rPr>
              <a:t> 45 </a:t>
            </a:r>
            <a:r>
              <a:rPr lang="sk-SK" sz="2000" dirty="0" err="1" smtClean="0">
                <a:solidFill>
                  <a:srgbClr val="FF0000"/>
                </a:solidFill>
              </a:rPr>
              <a:t>degrees</a:t>
            </a:r>
            <a:r>
              <a:rPr lang="sk-SK" sz="2000" dirty="0" smtClean="0">
                <a:solidFill>
                  <a:schemeClr val="tx1"/>
                </a:solidFill>
              </a:rPr>
              <a:t>, </a:t>
            </a:r>
            <a:r>
              <a:rPr lang="sk-SK" sz="2000" dirty="0" err="1" smtClean="0">
                <a:solidFill>
                  <a:schemeClr val="tx1"/>
                </a:solidFill>
              </a:rPr>
              <a:t>perhaps</a:t>
            </a:r>
            <a:r>
              <a:rPr lang="sk-SK" sz="2000" dirty="0" smtClean="0">
                <a:solidFill>
                  <a:schemeClr val="tx1"/>
                </a:solidFill>
              </a:rPr>
              <a:t> 10-30 </a:t>
            </a:r>
            <a:r>
              <a:rPr lang="sk-SK" sz="2000" dirty="0" err="1" smtClean="0">
                <a:solidFill>
                  <a:schemeClr val="tx1"/>
                </a:solidFill>
              </a:rPr>
              <a:t>degrees</a:t>
            </a:r>
            <a:r>
              <a:rPr lang="sk-SK" sz="2000" dirty="0" smtClean="0">
                <a:solidFill>
                  <a:schemeClr val="tx1"/>
                </a:solidFill>
              </a:rPr>
              <a:t>?</a:t>
            </a:r>
          </a:p>
          <a:p>
            <a:r>
              <a:rPr lang="sk-SK" sz="2200" dirty="0" err="1" smtClean="0"/>
              <a:t>Power</a:t>
            </a:r>
            <a:r>
              <a:rPr lang="sk-SK" sz="2200" dirty="0" smtClean="0"/>
              <a:t> </a:t>
            </a:r>
            <a:r>
              <a:rPr lang="sk-SK" sz="2200" dirty="0" err="1" smtClean="0"/>
              <a:t>needed</a:t>
            </a:r>
            <a:r>
              <a:rPr lang="sk-SK" sz="2200" dirty="0" smtClean="0"/>
              <a:t> </a:t>
            </a:r>
            <a:r>
              <a:rPr lang="sk-SK" sz="2200" dirty="0" err="1" smtClean="0"/>
              <a:t>for</a:t>
            </a:r>
            <a:r>
              <a:rPr lang="sk-SK" sz="2200" dirty="0" smtClean="0"/>
              <a:t> </a:t>
            </a:r>
            <a:r>
              <a:rPr lang="sk-SK" sz="2200" dirty="0" err="1" smtClean="0"/>
              <a:t>the</a:t>
            </a:r>
            <a:r>
              <a:rPr lang="sk-SK" sz="2200" dirty="0" smtClean="0"/>
              <a:t> </a:t>
            </a:r>
            <a:r>
              <a:rPr lang="sk-SK" sz="2200" dirty="0" err="1" smtClean="0"/>
              <a:t>acceleration</a:t>
            </a:r>
            <a:r>
              <a:rPr lang="sk-SK" sz="2200" dirty="0" smtClean="0"/>
              <a:t> of </a:t>
            </a:r>
            <a:r>
              <a:rPr lang="sk-SK" sz="2200" dirty="0" err="1" smtClean="0"/>
              <a:t>the</a:t>
            </a:r>
            <a:r>
              <a:rPr lang="sk-SK" sz="2200" dirty="0" smtClean="0"/>
              <a:t> </a:t>
            </a:r>
            <a:r>
              <a:rPr lang="sk-SK" sz="2200" dirty="0" err="1" smtClean="0"/>
              <a:t>air</a:t>
            </a:r>
            <a:r>
              <a:rPr lang="sk-SK" sz="2200" dirty="0" smtClean="0"/>
              <a:t> (in </a:t>
            </a:r>
            <a:r>
              <a:rPr lang="sk-SK" sz="2200" dirty="0" err="1" smtClean="0"/>
              <a:t>watts</a:t>
            </a:r>
            <a:r>
              <a:rPr lang="sk-SK" sz="2200" dirty="0" smtClean="0"/>
              <a:t>)</a:t>
            </a:r>
          </a:p>
          <a:p>
            <a:pPr lvl="1"/>
            <a:endParaRPr lang="sk-SK" sz="2200" dirty="0"/>
          </a:p>
          <a:p>
            <a:pPr lvl="1"/>
            <a:endParaRPr lang="sk-SK" sz="2200" dirty="0" smtClean="0"/>
          </a:p>
          <a:p>
            <a:pPr lvl="1"/>
            <a:endParaRPr lang="sk-SK" sz="2200" dirty="0"/>
          </a:p>
          <a:p>
            <a:pPr lvl="1"/>
            <a:endParaRPr lang="sk-SK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21405" y="4853840"/>
                <a:ext cx="6116955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sk-SK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sk-SK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sk-SK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sk-SK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sk-S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f>
                        <m:fPr>
                          <m:ctrlP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sk-S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k-SK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sk-SK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k-SK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sk-SK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f>
                        <m:fPr>
                          <m:ctrlP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sk-S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sk-SK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sk-SK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405" y="4853840"/>
                <a:ext cx="6116955" cy="6914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49433" y="5937753"/>
                <a:ext cx="3297238" cy="3735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k-SK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sk-SK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sSub>
                      <m:sSubPr>
                        <m:ctrlP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p>
                      <m:sSupPr>
                        <m:ctrlP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sk-SK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sk-SK" sz="2400" b="0" dirty="0" smtClean="0"/>
                  <a:t> </a:t>
                </a:r>
                <a14:m>
                  <m:oMath xmlns:m="http://schemas.openxmlformats.org/officeDocument/2006/math">
                    <m:r>
                      <a:rPr lang="sk-SK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sk-SK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sk-SK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433" y="5937753"/>
                <a:ext cx="3297238" cy="373500"/>
              </a:xfrm>
              <a:prstGeom prst="rect">
                <a:avLst/>
              </a:prstGeom>
              <a:blipFill rotWithShape="0">
                <a:blip r:embed="rId5"/>
                <a:stretch>
                  <a:fillRect l="-3142" b="-39344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10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b="1" dirty="0" err="1" smtClean="0"/>
              <a:t>Flight</a:t>
            </a:r>
            <a:r>
              <a:rPr lang="sk-SK" b="1" dirty="0" smtClean="0"/>
              <a:t> </a:t>
            </a:r>
            <a:r>
              <a:rPr lang="sk-SK" b="1" dirty="0" err="1" smtClean="0"/>
              <a:t>time</a:t>
            </a:r>
            <a:r>
              <a:rPr lang="sk-SK" b="1" dirty="0" smtClean="0"/>
              <a:t>/</a:t>
            </a:r>
            <a:r>
              <a:rPr lang="sk-SK" b="1" dirty="0" err="1" smtClean="0"/>
              <a:t>height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4847" y="1474470"/>
            <a:ext cx="8915400" cy="5229225"/>
          </a:xfrm>
        </p:spPr>
        <p:txBody>
          <a:bodyPr>
            <a:normAutofit/>
          </a:bodyPr>
          <a:lstStyle/>
          <a:p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power</a:t>
            </a:r>
            <a:r>
              <a:rPr lang="sk-SK" sz="2400" dirty="0" smtClean="0"/>
              <a:t> </a:t>
            </a:r>
            <a:r>
              <a:rPr lang="sk-SK" sz="2400" dirty="0" err="1" smtClean="0"/>
              <a:t>needed</a:t>
            </a:r>
            <a:r>
              <a:rPr lang="sk-SK" sz="2400" dirty="0" smtClean="0"/>
              <a:t> </a:t>
            </a:r>
            <a:r>
              <a:rPr lang="sk-SK" sz="2400" dirty="0" err="1" smtClean="0"/>
              <a:t>comes</a:t>
            </a:r>
            <a:r>
              <a:rPr lang="sk-SK" sz="2400" dirty="0" smtClean="0"/>
              <a:t> </a:t>
            </a:r>
            <a:r>
              <a:rPr lang="sk-SK" sz="2400" dirty="0" err="1" smtClean="0"/>
              <a:t>from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rotational</a:t>
            </a:r>
            <a:r>
              <a:rPr lang="sk-SK" sz="2400" dirty="0" smtClean="0"/>
              <a:t> </a:t>
            </a:r>
            <a:r>
              <a:rPr lang="sk-SK" sz="2400" dirty="0" err="1" smtClean="0"/>
              <a:t>energy</a:t>
            </a:r>
            <a:r>
              <a:rPr lang="sk-SK" sz="2400" dirty="0" smtClean="0"/>
              <a:t> of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toy</a:t>
            </a:r>
            <a:endParaRPr lang="sk-SK" sz="2400" dirty="0" smtClean="0"/>
          </a:p>
          <a:p>
            <a:endParaRPr lang="sk-SK" sz="2400" dirty="0" smtClean="0"/>
          </a:p>
          <a:p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rotation</a:t>
            </a:r>
            <a:r>
              <a:rPr lang="sk-SK" sz="2400" dirty="0" smtClean="0"/>
              <a:t> </a:t>
            </a:r>
            <a:r>
              <a:rPr lang="sk-SK" sz="2400" dirty="0" err="1" smtClean="0"/>
              <a:t>is</a:t>
            </a:r>
            <a:r>
              <a:rPr lang="sk-SK" sz="2400" dirty="0" smtClean="0"/>
              <a:t> </a:t>
            </a:r>
            <a:r>
              <a:rPr lang="sk-SK" sz="2400" dirty="0" err="1" smtClean="0"/>
              <a:t>slowing</a:t>
            </a:r>
            <a:r>
              <a:rPr lang="sk-SK" sz="2400" dirty="0" smtClean="0"/>
              <a:t> </a:t>
            </a:r>
            <a:r>
              <a:rPr lang="sk-SK" sz="2400" dirty="0" err="1" smtClean="0"/>
              <a:t>down</a:t>
            </a:r>
            <a:r>
              <a:rPr lang="sk-SK" sz="2400" dirty="0" smtClean="0"/>
              <a:t> </a:t>
            </a:r>
            <a:r>
              <a:rPr lang="sk-SK" sz="2400" dirty="0" err="1" smtClean="0"/>
              <a:t>due</a:t>
            </a:r>
            <a:r>
              <a:rPr lang="sk-SK" sz="2400" dirty="0" smtClean="0"/>
              <a:t> to </a:t>
            </a:r>
            <a:r>
              <a:rPr lang="sk-SK" sz="2400" dirty="0" err="1" smtClean="0"/>
              <a:t>power</a:t>
            </a:r>
            <a:r>
              <a:rPr lang="sk-SK" sz="2400" dirty="0" smtClean="0"/>
              <a:t> </a:t>
            </a:r>
            <a:r>
              <a:rPr lang="sk-SK" sz="2400" dirty="0" err="1" smtClean="0"/>
              <a:t>given</a:t>
            </a:r>
            <a:r>
              <a:rPr lang="sk-SK" sz="2400" dirty="0" smtClean="0"/>
              <a:t> to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air</a:t>
            </a:r>
            <a:endParaRPr lang="sk-SK" sz="2400" dirty="0" smtClean="0"/>
          </a:p>
          <a:p>
            <a:endParaRPr lang="sk-SK" sz="2400" dirty="0"/>
          </a:p>
          <a:p>
            <a:endParaRPr lang="sk-SK" sz="2400" dirty="0" smtClean="0"/>
          </a:p>
          <a:p>
            <a:r>
              <a:rPr lang="sk-SK" sz="2400" dirty="0" smtClean="0"/>
              <a:t>I – moment of </a:t>
            </a:r>
            <a:r>
              <a:rPr lang="sk-SK" sz="2400" dirty="0" err="1" smtClean="0"/>
              <a:t>inertia</a:t>
            </a:r>
            <a:r>
              <a:rPr lang="sk-SK" sz="2400" dirty="0" smtClean="0"/>
              <a:t> </a:t>
            </a:r>
          </a:p>
          <a:p>
            <a:pPr marL="0" indent="0">
              <a:buNone/>
            </a:pPr>
            <a:r>
              <a:rPr lang="sk-SK" sz="2400" dirty="0" err="1" smtClean="0"/>
              <a:t>Generally</a:t>
            </a:r>
            <a:r>
              <a:rPr lang="sk-SK" sz="2400" dirty="0" smtClean="0"/>
              <a:t>:</a:t>
            </a:r>
          </a:p>
          <a:p>
            <a:pPr lvl="1"/>
            <a:endParaRPr lang="sk-SK" sz="2200" dirty="0"/>
          </a:p>
          <a:p>
            <a:pPr marL="457200" lvl="1" indent="0">
              <a:buNone/>
            </a:pPr>
            <a:r>
              <a:rPr lang="sk-SK" sz="2000" dirty="0"/>
              <a:t>C</a:t>
            </a:r>
            <a:r>
              <a:rPr lang="sk-SK" sz="2000" baseline="-25000" dirty="0"/>
              <a:t>L</a:t>
            </a:r>
            <a:r>
              <a:rPr lang="sk-SK" sz="2000" dirty="0"/>
              <a:t> – </a:t>
            </a:r>
            <a:r>
              <a:rPr lang="sk-SK" sz="2000" dirty="0" err="1"/>
              <a:t>constant</a:t>
            </a:r>
            <a:r>
              <a:rPr lang="sk-SK" sz="2000" dirty="0"/>
              <a:t> 0 &lt; C</a:t>
            </a:r>
            <a:r>
              <a:rPr lang="sk-SK" sz="2000" baseline="-25000" dirty="0"/>
              <a:t>L</a:t>
            </a:r>
            <a:r>
              <a:rPr lang="sk-SK" sz="2000" dirty="0"/>
              <a:t> &lt; 1</a:t>
            </a:r>
          </a:p>
          <a:p>
            <a:pPr lvl="1"/>
            <a:endParaRPr lang="sk-SK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57942" y="2063889"/>
                <a:ext cx="3983037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sk-S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sk-S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sSup>
                        <m:sSupPr>
                          <m:ctrlP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k-SK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k-S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sSup>
                        <m:sSupPr>
                          <m:ctrlP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k-SK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942" y="2063889"/>
                <a:ext cx="3983037" cy="69147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57035" y="3485432"/>
                <a:ext cx="6911023" cy="9983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sk-SK" sz="2400" i="1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sk-S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sk-S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d>
                            <m:dPr>
                              <m:ctrlP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sk-SK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k-SK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sk-SK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  <m:sSup>
                                <m:sSupPr>
                                  <m:ctrlPr>
                                    <a:rPr lang="sk-SK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sk-SK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sk-SK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sk-SK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sk-SK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f>
                        <m:fPr>
                          <m:ctrl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sk-SK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k-S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𝐼𝑓</m:t>
                      </m:r>
                      <m:f>
                        <m:fPr>
                          <m:ctrl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sk-SK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035" y="3485432"/>
                <a:ext cx="6911023" cy="9983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9460" y="4729527"/>
            <a:ext cx="5367944" cy="21602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75357" y="5534862"/>
                <a:ext cx="336375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sk-S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sk-S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k-SK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357" y="5534862"/>
                <a:ext cx="3363755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1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b="1" dirty="0" err="1" smtClean="0"/>
              <a:t>Flight</a:t>
            </a:r>
            <a:r>
              <a:rPr lang="sk-SK" b="1" dirty="0" smtClean="0"/>
              <a:t> </a:t>
            </a:r>
            <a:r>
              <a:rPr lang="sk-SK" b="1" dirty="0" err="1" smtClean="0"/>
              <a:t>time</a:t>
            </a:r>
            <a:r>
              <a:rPr lang="sk-SK" b="1" dirty="0" smtClean="0"/>
              <a:t>/</a:t>
            </a:r>
            <a:r>
              <a:rPr lang="sk-SK" b="1" dirty="0" err="1" smtClean="0"/>
              <a:t>height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0562" y="1474470"/>
            <a:ext cx="8915400" cy="5383530"/>
          </a:xfrm>
        </p:spPr>
        <p:txBody>
          <a:bodyPr>
            <a:normAutofit lnSpcReduction="10000"/>
          </a:bodyPr>
          <a:lstStyle/>
          <a:p>
            <a:r>
              <a:rPr lang="sk-SK" sz="2400" dirty="0" err="1" smtClean="0"/>
              <a:t>How</a:t>
            </a:r>
            <a:r>
              <a:rPr lang="sk-SK" sz="2400" dirty="0" smtClean="0"/>
              <a:t> </a:t>
            </a:r>
            <a:r>
              <a:rPr lang="sk-SK" sz="2400" dirty="0" err="1" smtClean="0"/>
              <a:t>long</a:t>
            </a:r>
            <a:r>
              <a:rPr lang="sk-SK" sz="2400" dirty="0" smtClean="0"/>
              <a:t> </a:t>
            </a:r>
            <a:r>
              <a:rPr lang="sk-SK" sz="2400" dirty="0" err="1" smtClean="0"/>
              <a:t>takes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slowing</a:t>
            </a:r>
            <a:r>
              <a:rPr lang="sk-SK" sz="2400" dirty="0" smtClean="0"/>
              <a:t> </a:t>
            </a:r>
            <a:r>
              <a:rPr lang="sk-SK" sz="2400" dirty="0" err="1" smtClean="0"/>
              <a:t>down</a:t>
            </a:r>
            <a:r>
              <a:rPr lang="sk-SK" sz="2400" dirty="0" smtClean="0"/>
              <a:t>?</a:t>
            </a:r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/>
          </a:p>
          <a:p>
            <a:endParaRPr lang="sk-SK" sz="2400" dirty="0" smtClean="0"/>
          </a:p>
          <a:p>
            <a:r>
              <a:rPr lang="sk-SK" sz="2400" dirty="0" err="1" smtClean="0"/>
              <a:t>What</a:t>
            </a:r>
            <a:r>
              <a:rPr lang="sk-SK" sz="2400" dirty="0" smtClean="0"/>
              <a:t> </a:t>
            </a:r>
            <a:r>
              <a:rPr lang="sk-SK" sz="2400" dirty="0" err="1" smtClean="0"/>
              <a:t>can</a:t>
            </a:r>
            <a:r>
              <a:rPr lang="sk-SK" sz="2400" dirty="0" smtClean="0"/>
              <a:t> </a:t>
            </a:r>
            <a:r>
              <a:rPr lang="sk-SK" sz="2400" dirty="0" err="1" smtClean="0"/>
              <a:t>we</a:t>
            </a:r>
            <a:r>
              <a:rPr lang="sk-SK" sz="2400" dirty="0" smtClean="0"/>
              <a:t> </a:t>
            </a:r>
            <a:r>
              <a:rPr lang="sk-SK" sz="2400" dirty="0" err="1" smtClean="0"/>
              <a:t>see</a:t>
            </a:r>
            <a:r>
              <a:rPr lang="sk-SK" sz="2400" dirty="0" smtClean="0"/>
              <a:t>:</a:t>
            </a:r>
          </a:p>
          <a:p>
            <a:pPr lvl="1"/>
            <a:r>
              <a:rPr lang="sk-SK" sz="2200" dirty="0" err="1" smtClean="0"/>
              <a:t>Scaling</a:t>
            </a:r>
            <a:r>
              <a:rPr lang="sk-SK" sz="2200" dirty="0" smtClean="0"/>
              <a:t> </a:t>
            </a:r>
            <a:r>
              <a:rPr lang="sk-SK" sz="2200" dirty="0" err="1" smtClean="0"/>
              <a:t>is</a:t>
            </a:r>
            <a:r>
              <a:rPr lang="sk-SK" sz="2200" dirty="0" smtClean="0"/>
              <a:t> </a:t>
            </a:r>
            <a:r>
              <a:rPr lang="sk-SK" sz="2200" dirty="0" err="1" smtClean="0"/>
              <a:t>not</a:t>
            </a:r>
            <a:r>
              <a:rPr lang="sk-SK" sz="2200" dirty="0" smtClean="0"/>
              <a:t> </a:t>
            </a:r>
            <a:r>
              <a:rPr lang="sk-SK" sz="2200" dirty="0" err="1" smtClean="0"/>
              <a:t>very</a:t>
            </a:r>
            <a:r>
              <a:rPr lang="sk-SK" sz="2200" dirty="0" smtClean="0"/>
              <a:t> </a:t>
            </a:r>
            <a:r>
              <a:rPr lang="sk-SK" sz="2200" dirty="0" err="1" smtClean="0"/>
              <a:t>effective</a:t>
            </a:r>
            <a:r>
              <a:rPr lang="sk-SK" sz="2200" dirty="0" smtClean="0"/>
              <a:t>, m~R</a:t>
            </a:r>
            <a:r>
              <a:rPr lang="sk-SK" sz="2200" baseline="30000" dirty="0" smtClean="0"/>
              <a:t>3</a:t>
            </a:r>
            <a:r>
              <a:rPr lang="sk-SK" sz="2200" dirty="0" smtClean="0"/>
              <a:t>, </a:t>
            </a:r>
            <a:br>
              <a:rPr lang="sk-SK" sz="2200" dirty="0" smtClean="0"/>
            </a:br>
            <a:r>
              <a:rPr lang="el-GR" sz="2200" dirty="0" smtClean="0"/>
              <a:t>Δ</a:t>
            </a:r>
            <a:r>
              <a:rPr lang="sk-SK" sz="2200" dirty="0" smtClean="0"/>
              <a:t>t </a:t>
            </a:r>
            <a:r>
              <a:rPr lang="sk-SK" sz="2200" dirty="0" err="1" smtClean="0"/>
              <a:t>doesn‘t</a:t>
            </a:r>
            <a:r>
              <a:rPr lang="sk-SK" sz="2200" dirty="0" smtClean="0"/>
              <a:t> </a:t>
            </a:r>
            <a:r>
              <a:rPr lang="sk-SK" sz="2200" dirty="0" err="1" smtClean="0"/>
              <a:t>depend</a:t>
            </a:r>
            <a:r>
              <a:rPr lang="sk-SK" sz="2200" dirty="0" smtClean="0"/>
              <a:t> on R</a:t>
            </a:r>
          </a:p>
          <a:p>
            <a:pPr marL="400050"/>
            <a:r>
              <a:rPr lang="sk-SK" sz="2400" dirty="0" err="1" smtClean="0"/>
              <a:t>Estimated</a:t>
            </a:r>
            <a:r>
              <a:rPr lang="sk-SK" sz="2400" dirty="0" smtClean="0"/>
              <a:t> </a:t>
            </a:r>
            <a:r>
              <a:rPr lang="sk-SK" sz="2400" dirty="0" err="1" smtClean="0"/>
              <a:t>time</a:t>
            </a:r>
            <a:r>
              <a:rPr lang="sk-SK" sz="2400" dirty="0" smtClean="0"/>
              <a:t> of </a:t>
            </a:r>
            <a:r>
              <a:rPr lang="sk-SK" sz="2400" dirty="0" err="1" smtClean="0"/>
              <a:t>flight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C</a:t>
            </a:r>
            <a:r>
              <a:rPr lang="sk-SK" sz="2400" baseline="-25000" dirty="0" smtClean="0"/>
              <a:t>L</a:t>
            </a:r>
            <a:r>
              <a:rPr lang="sk-SK" sz="2400" dirty="0" smtClean="0"/>
              <a:t>=0.5</a:t>
            </a:r>
            <a:br>
              <a:rPr lang="sk-SK" sz="2400" dirty="0" smtClean="0"/>
            </a:br>
            <a:r>
              <a:rPr lang="el-GR" sz="2400" dirty="0" smtClean="0"/>
              <a:t>Δ</a:t>
            </a:r>
            <a:r>
              <a:rPr lang="sk-SK" sz="2400" dirty="0" smtClean="0"/>
              <a:t>f=0.5f (</a:t>
            </a:r>
            <a:r>
              <a:rPr lang="sk-SK" sz="2400" dirty="0" err="1" smtClean="0"/>
              <a:t>toy</a:t>
            </a:r>
            <a:r>
              <a:rPr lang="sk-SK" sz="2400" dirty="0" smtClean="0"/>
              <a:t> get</a:t>
            </a:r>
            <a:r>
              <a:rPr lang="en-GB" sz="2400" dirty="0" smtClean="0"/>
              <a:t>s</a:t>
            </a:r>
            <a:r>
              <a:rPr lang="sk-SK" sz="2400" dirty="0" smtClean="0"/>
              <a:t> 50% more </a:t>
            </a:r>
            <a:r>
              <a:rPr lang="sk-SK" sz="2400" dirty="0" err="1" smtClean="0"/>
              <a:t>rotation</a:t>
            </a:r>
            <a:r>
              <a:rPr lang="sk-SK" sz="2400" dirty="0" smtClean="0"/>
              <a:t> </a:t>
            </a:r>
            <a:r>
              <a:rPr lang="en-GB" sz="2400" dirty="0" smtClean="0"/>
              <a:t>at the begin </a:t>
            </a:r>
            <a:r>
              <a:rPr lang="sk-SK" sz="2400" dirty="0" err="1" smtClean="0"/>
              <a:t>than</a:t>
            </a:r>
            <a:r>
              <a:rPr lang="sk-SK" sz="2400" dirty="0" smtClean="0"/>
              <a:t> </a:t>
            </a:r>
            <a:r>
              <a:rPr lang="en-GB" sz="2400" dirty="0" smtClean="0"/>
              <a:t>is the </a:t>
            </a:r>
            <a:r>
              <a:rPr lang="sk-SK" sz="2400" dirty="0" err="1" smtClean="0"/>
              <a:t>minimal</a:t>
            </a:r>
            <a:r>
              <a:rPr lang="sk-SK" sz="2400" dirty="0" smtClean="0"/>
              <a:t> </a:t>
            </a:r>
            <a:r>
              <a:rPr lang="sk-SK" sz="2400" dirty="0" err="1" smtClean="0"/>
              <a:t>one</a:t>
            </a:r>
            <a:r>
              <a:rPr lang="sk-SK" sz="2400" dirty="0" smtClean="0"/>
              <a:t>)</a:t>
            </a:r>
            <a:br>
              <a:rPr lang="sk-SK" sz="2400" dirty="0" smtClean="0"/>
            </a:br>
            <a:r>
              <a:rPr lang="sk-SK" sz="2400" dirty="0" smtClean="0"/>
              <a:t>                                </a:t>
            </a:r>
            <a:r>
              <a:rPr lang="en-GB" sz="2400" dirty="0" smtClean="0"/>
              <a:t>      </a:t>
            </a:r>
            <a:r>
              <a:rPr lang="el-GR" sz="2400" dirty="0" smtClean="0"/>
              <a:t>Δ</a:t>
            </a:r>
            <a:r>
              <a:rPr lang="sk-SK" sz="2400" dirty="0" smtClean="0"/>
              <a:t>t = 3s</a:t>
            </a:r>
            <a:endParaRPr lang="sk-SK" sz="2400" dirty="0"/>
          </a:p>
          <a:p>
            <a:pPr lvl="1"/>
            <a:endParaRPr lang="sk-SK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69304" y="1971668"/>
                <a:ext cx="6911023" cy="7021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sk-SK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sk-SK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k-S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𝐼𝑓</m:t>
                      </m:r>
                      <m:f>
                        <m:fPr>
                          <m:ctrl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sk-SK" sz="2400" i="1" smtClean="0">
                              <a:latin typeface="Cambria Math" panose="02040503050406030204" pitchFamily="18" charset="0"/>
                            </a:rPr>
                            <m:t>P</m:t>
                          </m:r>
                        </m:den>
                      </m:f>
                    </m:oMath>
                  </m:oMathPara>
                </a14:m>
                <a:endParaRPr lang="sk-SK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304" y="1971668"/>
                <a:ext cx="6911023" cy="70211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46088" y="2734824"/>
                <a:ext cx="6911023" cy="7893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sk-SK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sk-SK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sSub>
                            <m:sSubPr>
                              <m:ctrlP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sSup>
                            <m:sSupPr>
                              <m:ctrlP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sk-SK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sk-SK" sz="2400" b="0" dirty="0" smtClean="0"/>
                            <m:t> </m:t>
                          </m:r>
                          <m:r>
                            <a:rPr lang="sk-SK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m:rPr>
                              <m:nor/>
                            </m:rPr>
                            <a:rPr lang="sk-SK" sz="2400" dirty="0"/>
                            <m:t> </m:t>
                          </m:r>
                        </m:den>
                      </m:f>
                    </m:oMath>
                  </m:oMathPara>
                </a14:m>
                <a:endParaRPr lang="sk-SK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088" y="2734824"/>
                <a:ext cx="6911023" cy="7893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4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en-GB" b="1" dirty="0" smtClean="0"/>
              <a:t>What to do?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4847" y="1474470"/>
            <a:ext cx="8915400" cy="5229225"/>
          </a:xfrm>
        </p:spPr>
        <p:txBody>
          <a:bodyPr>
            <a:normAutofit/>
          </a:bodyPr>
          <a:lstStyle/>
          <a:p>
            <a:pPr lvl="1"/>
            <a:r>
              <a:rPr lang="en-GB" sz="2200" dirty="0" smtClean="0"/>
              <a:t>Prepare a set of to</a:t>
            </a:r>
            <a:r>
              <a:rPr lang="sk-SK" sz="2200" dirty="0" err="1" smtClean="0"/>
              <a:t>ys</a:t>
            </a:r>
            <a:r>
              <a:rPr lang="sk-SK" sz="2200" dirty="0" smtClean="0"/>
              <a:t> – </a:t>
            </a:r>
            <a:r>
              <a:rPr lang="sk-SK" sz="2200" dirty="0" err="1" smtClean="0"/>
              <a:t>various</a:t>
            </a:r>
            <a:r>
              <a:rPr lang="sk-SK" sz="2200" dirty="0" smtClean="0"/>
              <a:t> </a:t>
            </a:r>
            <a:r>
              <a:rPr lang="sk-SK" sz="2200" dirty="0" err="1" smtClean="0"/>
              <a:t>parameters</a:t>
            </a:r>
            <a:endParaRPr lang="sk-SK" sz="2200" dirty="0" smtClean="0"/>
          </a:p>
          <a:p>
            <a:pPr lvl="1"/>
            <a:r>
              <a:rPr lang="sk-SK" sz="2200" dirty="0" smtClean="0"/>
              <a:t>3D </a:t>
            </a:r>
            <a:r>
              <a:rPr lang="sk-SK" sz="2200" dirty="0" err="1" smtClean="0"/>
              <a:t>printing</a:t>
            </a:r>
            <a:r>
              <a:rPr lang="sk-SK" sz="2200" dirty="0" smtClean="0"/>
              <a:t> </a:t>
            </a:r>
            <a:r>
              <a:rPr lang="sk-SK" sz="2200" dirty="0" err="1" smtClean="0"/>
              <a:t>is</a:t>
            </a:r>
            <a:r>
              <a:rPr lang="sk-SK" sz="2200" dirty="0" smtClean="0"/>
              <a:t> a </a:t>
            </a:r>
            <a:r>
              <a:rPr lang="sk-SK" sz="2200" dirty="0" err="1" smtClean="0"/>
              <a:t>good</a:t>
            </a:r>
            <a:r>
              <a:rPr lang="sk-SK" sz="2200" dirty="0" smtClean="0"/>
              <a:t> </a:t>
            </a:r>
            <a:r>
              <a:rPr lang="sk-SK" sz="2200" dirty="0" err="1" smtClean="0"/>
              <a:t>possibility</a:t>
            </a:r>
            <a:endParaRPr lang="sk-SK" sz="2200" dirty="0" smtClean="0"/>
          </a:p>
          <a:p>
            <a:pPr lvl="1"/>
            <a:r>
              <a:rPr lang="sk-SK" sz="2400" u="sng" dirty="0">
                <a:hlinkClick r:id="rId2"/>
              </a:rPr>
              <a:t>https://</a:t>
            </a:r>
            <a:r>
              <a:rPr lang="sk-SK" sz="2400" u="sng" dirty="0" smtClean="0">
                <a:hlinkClick r:id="rId2"/>
              </a:rPr>
              <a:t>www.thingiverse.com/thing:291404</a:t>
            </a:r>
            <a:endParaRPr lang="sk-SK" sz="2000" dirty="0"/>
          </a:p>
          <a:p>
            <a:pPr lvl="2"/>
            <a:r>
              <a:rPr lang="sk-SK" sz="2200" dirty="0" smtClean="0"/>
              <a:t>A </a:t>
            </a:r>
            <a:r>
              <a:rPr lang="sk-SK" sz="2200" dirty="0" err="1" smtClean="0"/>
              <a:t>simple</a:t>
            </a:r>
            <a:r>
              <a:rPr lang="sk-SK" sz="2200" dirty="0" smtClean="0"/>
              <a:t> </a:t>
            </a:r>
            <a:r>
              <a:rPr lang="sk-SK" sz="2200" dirty="0" err="1" smtClean="0"/>
              <a:t>customizable</a:t>
            </a:r>
            <a:r>
              <a:rPr lang="sk-SK" sz="2200" dirty="0" smtClean="0"/>
              <a:t> SCAD model, </a:t>
            </a:r>
            <a:r>
              <a:rPr lang="sk-SK" sz="2200" dirty="0" err="1" smtClean="0"/>
              <a:t>good</a:t>
            </a:r>
            <a:r>
              <a:rPr lang="sk-SK" sz="2200" dirty="0" smtClean="0"/>
              <a:t> </a:t>
            </a:r>
            <a:r>
              <a:rPr lang="sk-SK" sz="2200" dirty="0" err="1" smtClean="0"/>
              <a:t>starting</a:t>
            </a:r>
            <a:r>
              <a:rPr lang="sk-SK" sz="2200" dirty="0" smtClean="0"/>
              <a:t> point to </a:t>
            </a:r>
            <a:r>
              <a:rPr lang="sk-SK" sz="2200" dirty="0" err="1" smtClean="0"/>
              <a:t>own</a:t>
            </a:r>
            <a:r>
              <a:rPr lang="sk-SK" sz="2200" dirty="0" smtClean="0"/>
              <a:t> design</a:t>
            </a:r>
            <a:endParaRPr lang="sk-SK" sz="2200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10" y="3355834"/>
            <a:ext cx="6497202" cy="350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0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en-GB" b="1" dirty="0" smtClean="0"/>
              <a:t>What to do?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4847" y="1474470"/>
            <a:ext cx="8915400" cy="5229225"/>
          </a:xfrm>
        </p:spPr>
        <p:txBody>
          <a:bodyPr>
            <a:normAutofit/>
          </a:bodyPr>
          <a:lstStyle/>
          <a:p>
            <a:pPr lvl="1"/>
            <a:r>
              <a:rPr lang="sk-SK" sz="2200" dirty="0" err="1" smtClean="0"/>
              <a:t>You</a:t>
            </a:r>
            <a:r>
              <a:rPr lang="sk-SK" sz="2200" dirty="0" smtClean="0"/>
              <a:t> </a:t>
            </a:r>
            <a:r>
              <a:rPr lang="sk-SK" sz="2200" dirty="0" err="1" smtClean="0"/>
              <a:t>can</a:t>
            </a:r>
            <a:r>
              <a:rPr lang="sk-SK" sz="2200" dirty="0" smtClean="0"/>
              <a:t> </a:t>
            </a:r>
            <a:r>
              <a:rPr lang="sk-SK" sz="2200" dirty="0" err="1" smtClean="0"/>
              <a:t>easily</a:t>
            </a:r>
            <a:r>
              <a:rPr lang="sk-SK" sz="2200" dirty="0"/>
              <a:t> </a:t>
            </a:r>
            <a:r>
              <a:rPr lang="sk-SK" sz="2200" dirty="0" smtClean="0"/>
              <a:t>change: </a:t>
            </a:r>
            <a:r>
              <a:rPr lang="sk-SK" sz="2200" dirty="0" err="1" smtClean="0"/>
              <a:t>number</a:t>
            </a:r>
            <a:r>
              <a:rPr lang="sk-SK" sz="2200" dirty="0" smtClean="0"/>
              <a:t> of </a:t>
            </a:r>
            <a:r>
              <a:rPr lang="sk-SK" sz="2200" dirty="0" err="1" smtClean="0"/>
              <a:t>blades</a:t>
            </a:r>
            <a:r>
              <a:rPr lang="sk-SK" sz="2200" dirty="0" smtClean="0"/>
              <a:t>, </a:t>
            </a:r>
            <a:r>
              <a:rPr lang="sk-SK" sz="2200" dirty="0" err="1" smtClean="0"/>
              <a:t>width</a:t>
            </a:r>
            <a:r>
              <a:rPr lang="sk-SK" sz="2200" dirty="0" smtClean="0"/>
              <a:t> of </a:t>
            </a:r>
            <a:r>
              <a:rPr lang="sk-SK" sz="2200" dirty="0" err="1" smtClean="0"/>
              <a:t>blades</a:t>
            </a:r>
            <a:r>
              <a:rPr lang="sk-SK" sz="2200" dirty="0" smtClean="0"/>
              <a:t>, </a:t>
            </a:r>
            <a:r>
              <a:rPr lang="sk-SK" sz="2200" dirty="0" err="1" smtClean="0"/>
              <a:t>angle</a:t>
            </a:r>
            <a:r>
              <a:rPr lang="sk-SK" sz="2200" dirty="0" smtClean="0"/>
              <a:t> of </a:t>
            </a:r>
            <a:r>
              <a:rPr lang="sk-SK" sz="2200" dirty="0" err="1" smtClean="0"/>
              <a:t>attack</a:t>
            </a:r>
            <a:r>
              <a:rPr lang="sk-SK" sz="2200" dirty="0" smtClean="0"/>
              <a:t>, </a:t>
            </a:r>
            <a:r>
              <a:rPr lang="sk-SK" sz="2200" dirty="0" err="1" smtClean="0"/>
              <a:t>mass</a:t>
            </a:r>
            <a:r>
              <a:rPr lang="sk-SK" sz="2200" dirty="0" smtClean="0"/>
              <a:t> of </a:t>
            </a:r>
            <a:r>
              <a:rPr lang="sk-SK" sz="2200" dirty="0" err="1" smtClean="0"/>
              <a:t>the</a:t>
            </a:r>
            <a:r>
              <a:rPr lang="sk-SK" sz="2200" dirty="0" smtClean="0"/>
              <a:t> ring, </a:t>
            </a:r>
            <a:r>
              <a:rPr lang="sk-SK" sz="2200" dirty="0" err="1" smtClean="0"/>
              <a:t>scaling</a:t>
            </a:r>
            <a:r>
              <a:rPr lang="sk-SK" sz="2200" dirty="0" smtClean="0"/>
              <a:t>, ... </a:t>
            </a:r>
            <a:endParaRPr lang="sk-SK" sz="22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7690" y="2507311"/>
            <a:ext cx="3035595" cy="2057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8125" y="2461303"/>
            <a:ext cx="3088759" cy="2099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2987" y="2445355"/>
            <a:ext cx="3046229" cy="21158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4584" y="4609081"/>
            <a:ext cx="3024963" cy="20946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1723" y="4561234"/>
            <a:ext cx="3067493" cy="21158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7549" y="4561234"/>
            <a:ext cx="2982433" cy="208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3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en-GB" b="1" dirty="0" smtClean="0"/>
              <a:t>What to do?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4847" y="1474470"/>
            <a:ext cx="8915400" cy="5229225"/>
          </a:xfrm>
        </p:spPr>
        <p:txBody>
          <a:bodyPr>
            <a:normAutofit/>
          </a:bodyPr>
          <a:lstStyle/>
          <a:p>
            <a:pPr lvl="1"/>
            <a:r>
              <a:rPr lang="sk-SK" sz="2200" dirty="0" err="1" smtClean="0"/>
              <a:t>Build</a:t>
            </a:r>
            <a:r>
              <a:rPr lang="sk-SK" sz="2200" dirty="0" smtClean="0"/>
              <a:t> a motor </a:t>
            </a:r>
            <a:r>
              <a:rPr lang="sk-SK" sz="2200" dirty="0" err="1" smtClean="0"/>
              <a:t>driven</a:t>
            </a:r>
            <a:r>
              <a:rPr lang="sk-SK" sz="2200" dirty="0" smtClean="0"/>
              <a:t> </a:t>
            </a:r>
            <a:r>
              <a:rPr lang="sk-SK" sz="2200" dirty="0" err="1" smtClean="0"/>
              <a:t>starting</a:t>
            </a:r>
            <a:r>
              <a:rPr lang="sk-SK" sz="2200" dirty="0" smtClean="0"/>
              <a:t> device</a:t>
            </a:r>
          </a:p>
          <a:p>
            <a:pPr lvl="1"/>
            <a:r>
              <a:rPr lang="sk-SK" sz="2200" dirty="0" err="1" smtClean="0"/>
              <a:t>Frequency</a:t>
            </a:r>
            <a:r>
              <a:rPr lang="sk-SK" sz="2200" dirty="0" smtClean="0"/>
              <a:t> </a:t>
            </a:r>
            <a:r>
              <a:rPr lang="sk-SK" sz="2200" dirty="0" err="1" smtClean="0"/>
              <a:t>controlled</a:t>
            </a:r>
            <a:r>
              <a:rPr lang="sk-SK" sz="2200" dirty="0" smtClean="0"/>
              <a:t> by </a:t>
            </a:r>
            <a:r>
              <a:rPr lang="sk-SK" sz="2200" dirty="0" err="1" smtClean="0"/>
              <a:t>voltage</a:t>
            </a:r>
            <a:r>
              <a:rPr lang="sk-SK" sz="2200" dirty="0" smtClean="0"/>
              <a:t> </a:t>
            </a:r>
            <a:r>
              <a:rPr lang="sk-SK" sz="2200" dirty="0" err="1" smtClean="0"/>
              <a:t>source</a:t>
            </a:r>
            <a:endParaRPr lang="sk-SK" sz="2200" dirty="0" smtClean="0"/>
          </a:p>
          <a:p>
            <a:pPr lvl="1"/>
            <a:r>
              <a:rPr lang="sk-SK" sz="2200" dirty="0" err="1" smtClean="0"/>
              <a:t>Frequency</a:t>
            </a:r>
            <a:r>
              <a:rPr lang="sk-SK" sz="2200" dirty="0" smtClean="0"/>
              <a:t> </a:t>
            </a:r>
            <a:r>
              <a:rPr lang="sk-SK" sz="2200" dirty="0" err="1" smtClean="0"/>
              <a:t>measured</a:t>
            </a:r>
            <a:r>
              <a:rPr lang="sk-SK" sz="2200" dirty="0" smtClean="0"/>
              <a:t> by a LED-</a:t>
            </a:r>
            <a:r>
              <a:rPr lang="sk-SK" sz="2200" dirty="0" err="1" smtClean="0"/>
              <a:t>stroboscope</a:t>
            </a:r>
            <a:r>
              <a:rPr lang="sk-SK" sz="2200" dirty="0" smtClean="0"/>
              <a:t>, </a:t>
            </a:r>
            <a:r>
              <a:rPr lang="sk-SK" sz="2200" dirty="0" err="1" smtClean="0"/>
              <a:t>for</a:t>
            </a:r>
            <a:r>
              <a:rPr lang="sk-SK" sz="2200" dirty="0" smtClean="0"/>
              <a:t> </a:t>
            </a:r>
            <a:r>
              <a:rPr lang="sk-SK" sz="2200" dirty="0" err="1" smtClean="0"/>
              <a:t>example</a:t>
            </a:r>
            <a:r>
              <a:rPr lang="sk-SK" sz="2200" dirty="0" smtClean="0"/>
              <a:t>,</a:t>
            </a:r>
            <a:br>
              <a:rPr lang="sk-SK" sz="2200" dirty="0" smtClean="0"/>
            </a:br>
            <a:r>
              <a:rPr lang="sk-SK" sz="2200" dirty="0" err="1" smtClean="0"/>
              <a:t>search</a:t>
            </a:r>
            <a:r>
              <a:rPr lang="sk-SK" sz="2200" dirty="0" smtClean="0"/>
              <a:t> Google </a:t>
            </a:r>
            <a:r>
              <a:rPr lang="sk-SK" sz="2200" dirty="0" err="1" smtClean="0"/>
              <a:t>Play</a:t>
            </a:r>
            <a:r>
              <a:rPr lang="sk-SK" sz="2200" dirty="0" smtClean="0"/>
              <a:t> </a:t>
            </a:r>
            <a:r>
              <a:rPr lang="sk-SK" sz="2200" dirty="0" err="1" smtClean="0"/>
              <a:t>for</a:t>
            </a:r>
            <a:r>
              <a:rPr lang="sk-SK" sz="2200" dirty="0" smtClean="0"/>
              <a:t> </a:t>
            </a:r>
            <a:r>
              <a:rPr lang="sk-SK" sz="2200" dirty="0" err="1" smtClean="0"/>
              <a:t>App</a:t>
            </a:r>
            <a:r>
              <a:rPr lang="sk-SK" sz="2200" dirty="0" smtClean="0"/>
              <a:t/>
            </a:r>
            <a:br>
              <a:rPr lang="sk-SK" sz="2200" dirty="0" smtClean="0"/>
            </a:br>
            <a:r>
              <a:rPr lang="sk-SK" sz="2200" dirty="0" err="1" smtClean="0"/>
              <a:t>like</a:t>
            </a:r>
            <a:r>
              <a:rPr lang="sk-SK" sz="2200" dirty="0" smtClean="0"/>
              <a:t> „</a:t>
            </a:r>
            <a:r>
              <a:rPr lang="sk-SK" sz="2200" dirty="0" err="1" smtClean="0"/>
              <a:t>Strobily</a:t>
            </a:r>
            <a:r>
              <a:rPr lang="sk-SK" sz="2200" dirty="0" smtClean="0"/>
              <a:t>“</a:t>
            </a:r>
          </a:p>
          <a:p>
            <a:pPr lvl="1"/>
            <a:r>
              <a:rPr lang="sk-SK" sz="2200" dirty="0" err="1" smtClean="0"/>
              <a:t>Releasing</a:t>
            </a:r>
            <a:r>
              <a:rPr lang="sk-SK" sz="2200" dirty="0" smtClean="0"/>
              <a:t> – </a:t>
            </a:r>
            <a:r>
              <a:rPr lang="sk-SK" sz="2200" dirty="0" err="1" smtClean="0"/>
              <a:t>remove</a:t>
            </a:r>
            <a:r>
              <a:rPr lang="sk-SK" sz="2200" dirty="0" smtClean="0"/>
              <a:t> </a:t>
            </a:r>
            <a:r>
              <a:rPr lang="sk-SK" sz="2200" dirty="0" err="1" smtClean="0"/>
              <a:t>the</a:t>
            </a:r>
            <a:r>
              <a:rPr lang="sk-SK" sz="2200" dirty="0" smtClean="0"/>
              <a:t> </a:t>
            </a:r>
            <a:r>
              <a:rPr lang="sk-SK" sz="2200" dirty="0" err="1" smtClean="0"/>
              <a:t>fork</a:t>
            </a:r>
            <a:endParaRPr lang="sk-SK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9251" y="2982433"/>
            <a:ext cx="4375298" cy="36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9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en-GB" b="1" dirty="0" smtClean="0"/>
              <a:t>What to do?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4847" y="1474470"/>
            <a:ext cx="8915400" cy="5229225"/>
          </a:xfrm>
        </p:spPr>
        <p:txBody>
          <a:bodyPr>
            <a:normAutofit/>
          </a:bodyPr>
          <a:lstStyle/>
          <a:p>
            <a:pPr lvl="1"/>
            <a:r>
              <a:rPr lang="sk-SK" sz="2200" dirty="0" err="1" smtClean="0"/>
              <a:t>Measure</a:t>
            </a:r>
            <a:r>
              <a:rPr lang="sk-SK" sz="2200" dirty="0" smtClean="0"/>
              <a:t> </a:t>
            </a:r>
            <a:r>
              <a:rPr lang="sk-SK" sz="2200" dirty="0" err="1" smtClean="0"/>
              <a:t>the</a:t>
            </a:r>
            <a:r>
              <a:rPr lang="sk-SK" sz="2200" dirty="0" smtClean="0"/>
              <a:t> lift-</a:t>
            </a:r>
            <a:r>
              <a:rPr lang="sk-SK" sz="2200" dirty="0" err="1" smtClean="0"/>
              <a:t>force</a:t>
            </a:r>
            <a:r>
              <a:rPr lang="sk-SK" sz="2200" dirty="0" smtClean="0"/>
              <a:t> </a:t>
            </a:r>
            <a:r>
              <a:rPr lang="sk-SK" sz="2200" dirty="0" err="1" smtClean="0"/>
              <a:t>using</a:t>
            </a:r>
            <a:r>
              <a:rPr lang="sk-SK" sz="2200" dirty="0" smtClean="0"/>
              <a:t> </a:t>
            </a:r>
            <a:r>
              <a:rPr lang="sk-SK" sz="2200" dirty="0" err="1" smtClean="0"/>
              <a:t>kitchen</a:t>
            </a:r>
            <a:r>
              <a:rPr lang="sk-SK" sz="2200" dirty="0" smtClean="0"/>
              <a:t> </a:t>
            </a:r>
            <a:r>
              <a:rPr lang="sk-SK" sz="2200" dirty="0" err="1" smtClean="0"/>
              <a:t>weights</a:t>
            </a:r>
            <a:r>
              <a:rPr lang="sk-SK" sz="2200" dirty="0" smtClean="0"/>
              <a:t>, </a:t>
            </a:r>
            <a:r>
              <a:rPr lang="sk-SK" sz="2200" dirty="0" err="1" smtClean="0"/>
              <a:t>for</a:t>
            </a:r>
            <a:r>
              <a:rPr lang="sk-SK" sz="2200" dirty="0" smtClean="0"/>
              <a:t> </a:t>
            </a:r>
            <a:r>
              <a:rPr lang="sk-SK" sz="2200" dirty="0" err="1" smtClean="0"/>
              <a:t>example</a:t>
            </a:r>
            <a:endParaRPr lang="sk-SK" sz="2200" dirty="0" smtClean="0"/>
          </a:p>
          <a:p>
            <a:pPr lvl="1"/>
            <a:r>
              <a:rPr lang="sk-SK" sz="2200" dirty="0" err="1" smtClean="0"/>
              <a:t>Compare</a:t>
            </a:r>
            <a:r>
              <a:rPr lang="sk-SK" sz="2200" dirty="0" smtClean="0"/>
              <a:t> </a:t>
            </a:r>
            <a:r>
              <a:rPr lang="sk-SK" sz="2200" dirty="0" err="1" smtClean="0"/>
              <a:t>the</a:t>
            </a:r>
            <a:r>
              <a:rPr lang="sk-SK" sz="2200" dirty="0" smtClean="0"/>
              <a:t> lift-</a:t>
            </a:r>
            <a:r>
              <a:rPr lang="sk-SK" sz="2200" dirty="0" err="1" smtClean="0"/>
              <a:t>up</a:t>
            </a:r>
            <a:r>
              <a:rPr lang="sk-SK" sz="2200" dirty="0" smtClean="0"/>
              <a:t> </a:t>
            </a:r>
            <a:r>
              <a:rPr lang="sk-SK" sz="2200" dirty="0" err="1" smtClean="0"/>
              <a:t>force</a:t>
            </a:r>
            <a:r>
              <a:rPr lang="sk-SK" sz="2200" dirty="0" smtClean="0"/>
              <a:t> </a:t>
            </a:r>
            <a:r>
              <a:rPr lang="sk-SK" sz="2200" dirty="0" err="1" smtClean="0"/>
              <a:t>with</a:t>
            </a:r>
            <a:r>
              <a:rPr lang="sk-SK" sz="2200" dirty="0" smtClean="0"/>
              <a:t> </a:t>
            </a:r>
            <a:r>
              <a:rPr lang="sk-SK" sz="2200" dirty="0" err="1" smtClean="0"/>
              <a:t>the</a:t>
            </a:r>
            <a:r>
              <a:rPr lang="sk-SK" sz="2200" dirty="0" smtClean="0"/>
              <a:t> </a:t>
            </a:r>
            <a:r>
              <a:rPr lang="sk-SK" sz="2200" dirty="0" err="1" smtClean="0"/>
              <a:t>theory</a:t>
            </a:r>
            <a:r>
              <a:rPr lang="sk-SK" sz="2200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783" y="2568400"/>
            <a:ext cx="4462054" cy="394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2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en-GB" b="1" dirty="0" smtClean="0"/>
              <a:t>What to do?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4847" y="1474470"/>
            <a:ext cx="8915400" cy="5229225"/>
          </a:xfrm>
        </p:spPr>
        <p:txBody>
          <a:bodyPr>
            <a:normAutofit/>
          </a:bodyPr>
          <a:lstStyle/>
          <a:p>
            <a:pPr lvl="1"/>
            <a:r>
              <a:rPr lang="sk-SK" sz="2200" dirty="0" err="1" smtClean="0"/>
              <a:t>Measure</a:t>
            </a:r>
            <a:r>
              <a:rPr lang="sk-SK" sz="2200" dirty="0" smtClean="0"/>
              <a:t> </a:t>
            </a:r>
            <a:r>
              <a:rPr lang="sk-SK" sz="2200" dirty="0" err="1" smtClean="0"/>
              <a:t>the</a:t>
            </a:r>
            <a:r>
              <a:rPr lang="sk-SK" sz="2200" dirty="0" smtClean="0"/>
              <a:t> </a:t>
            </a:r>
            <a:r>
              <a:rPr lang="sk-SK" sz="2200" dirty="0" err="1" smtClean="0"/>
              <a:t>slow-down</a:t>
            </a:r>
            <a:r>
              <a:rPr lang="sk-SK" sz="2200" dirty="0" smtClean="0"/>
              <a:t> of </a:t>
            </a:r>
            <a:r>
              <a:rPr lang="sk-SK" sz="2200" dirty="0" err="1" smtClean="0"/>
              <a:t>the</a:t>
            </a:r>
            <a:r>
              <a:rPr lang="sk-SK" sz="2200" dirty="0" smtClean="0"/>
              <a:t> </a:t>
            </a:r>
            <a:r>
              <a:rPr lang="sk-SK" sz="2200" dirty="0" err="1" smtClean="0"/>
              <a:t>rotation</a:t>
            </a:r>
            <a:endParaRPr lang="sk-SK" sz="2200" dirty="0" smtClean="0"/>
          </a:p>
          <a:p>
            <a:pPr lvl="1"/>
            <a:r>
              <a:rPr lang="sk-SK" sz="2200" dirty="0" err="1" smtClean="0"/>
              <a:t>Optimize</a:t>
            </a:r>
            <a:r>
              <a:rPr lang="sk-SK" sz="2200" dirty="0" smtClean="0"/>
              <a:t> </a:t>
            </a:r>
            <a:r>
              <a:rPr lang="sk-SK" sz="2200" dirty="0" err="1" smtClean="0"/>
              <a:t>the</a:t>
            </a:r>
            <a:r>
              <a:rPr lang="sk-SK" sz="2200" dirty="0" smtClean="0"/>
              <a:t> </a:t>
            </a:r>
            <a:r>
              <a:rPr lang="sk-SK" sz="2200" dirty="0" err="1" smtClean="0"/>
              <a:t>toy</a:t>
            </a:r>
            <a:r>
              <a:rPr lang="sk-SK" sz="2200" dirty="0" smtClean="0"/>
              <a:t> </a:t>
            </a:r>
            <a:r>
              <a:rPr lang="sk-SK" sz="2200" dirty="0" err="1" smtClean="0"/>
              <a:t>for</a:t>
            </a:r>
            <a:r>
              <a:rPr lang="sk-SK" sz="2200" dirty="0" smtClean="0"/>
              <a:t> maximum lift-</a:t>
            </a:r>
            <a:r>
              <a:rPr lang="sk-SK" sz="2200" dirty="0" err="1" smtClean="0"/>
              <a:t>force</a:t>
            </a:r>
            <a:r>
              <a:rPr lang="sk-SK" sz="2200" dirty="0" smtClean="0"/>
              <a:t> and minimum </a:t>
            </a:r>
            <a:r>
              <a:rPr lang="sk-SK" sz="2200" dirty="0" err="1" smtClean="0"/>
              <a:t>slow-down</a:t>
            </a:r>
            <a:endParaRPr lang="sk-SK" sz="2200" dirty="0" smtClean="0"/>
          </a:p>
          <a:p>
            <a:pPr lvl="1"/>
            <a:r>
              <a:rPr lang="sk-SK" sz="2200" dirty="0" err="1" smtClean="0"/>
              <a:t>Measure</a:t>
            </a:r>
            <a:r>
              <a:rPr lang="sk-SK" sz="2200" dirty="0" smtClean="0"/>
              <a:t> </a:t>
            </a:r>
            <a:r>
              <a:rPr lang="sk-SK" sz="2200" dirty="0" err="1" smtClean="0"/>
              <a:t>the</a:t>
            </a:r>
            <a:r>
              <a:rPr lang="sk-SK" sz="2200" dirty="0" smtClean="0"/>
              <a:t> </a:t>
            </a:r>
            <a:r>
              <a:rPr lang="sk-SK" sz="2200" dirty="0" err="1" smtClean="0"/>
              <a:t>flight-high</a:t>
            </a:r>
            <a:r>
              <a:rPr lang="sk-SK" sz="2200" dirty="0" smtClean="0"/>
              <a:t> </a:t>
            </a:r>
            <a:r>
              <a:rPr lang="sk-SK" sz="2200" dirty="0" err="1" smtClean="0"/>
              <a:t>for</a:t>
            </a:r>
            <a:r>
              <a:rPr lang="sk-SK" sz="2200" dirty="0" smtClean="0"/>
              <a:t> </a:t>
            </a:r>
            <a:r>
              <a:rPr lang="sk-SK" sz="2200" dirty="0" err="1" smtClean="0"/>
              <a:t>various</a:t>
            </a:r>
            <a:r>
              <a:rPr lang="sk-SK" sz="2200" dirty="0" smtClean="0"/>
              <a:t> </a:t>
            </a:r>
            <a:r>
              <a:rPr lang="sk-SK" sz="2200" dirty="0" err="1" smtClean="0"/>
              <a:t>designs</a:t>
            </a:r>
            <a:r>
              <a:rPr lang="sk-SK" sz="2200" dirty="0" smtClean="0"/>
              <a:t>, </a:t>
            </a:r>
            <a:r>
              <a:rPr lang="sk-SK" sz="2200" dirty="0" err="1" smtClean="0"/>
              <a:t>find</a:t>
            </a:r>
            <a:r>
              <a:rPr lang="sk-SK" sz="2200" dirty="0" smtClean="0"/>
              <a:t> maximum</a:t>
            </a:r>
          </a:p>
          <a:p>
            <a:pPr lvl="1"/>
            <a:r>
              <a:rPr lang="sk-SK" sz="2200" dirty="0" err="1" smtClean="0"/>
              <a:t>Critically</a:t>
            </a:r>
            <a:r>
              <a:rPr lang="sk-SK" sz="2200" dirty="0" smtClean="0"/>
              <a:t> </a:t>
            </a:r>
            <a:r>
              <a:rPr lang="sk-SK" sz="2200" dirty="0" err="1" smtClean="0"/>
              <a:t>compare</a:t>
            </a:r>
            <a:r>
              <a:rPr lang="sk-SK" sz="2200" dirty="0" smtClean="0"/>
              <a:t> </a:t>
            </a:r>
            <a:r>
              <a:rPr lang="sk-SK" sz="2200" dirty="0" err="1" smtClean="0"/>
              <a:t>results</a:t>
            </a:r>
            <a:r>
              <a:rPr lang="sk-SK" sz="2200" dirty="0" smtClean="0"/>
              <a:t> </a:t>
            </a:r>
            <a:r>
              <a:rPr lang="sk-SK" sz="2200" dirty="0" err="1" smtClean="0"/>
              <a:t>with</a:t>
            </a:r>
            <a:r>
              <a:rPr lang="sk-SK" sz="2200" dirty="0" smtClean="0"/>
              <a:t> </a:t>
            </a:r>
            <a:r>
              <a:rPr lang="sk-SK" sz="2200" dirty="0" err="1" smtClean="0"/>
              <a:t>the</a:t>
            </a:r>
            <a:r>
              <a:rPr lang="sk-SK" sz="2200" dirty="0" smtClean="0"/>
              <a:t> </a:t>
            </a:r>
            <a:r>
              <a:rPr lang="sk-SK" sz="2200" dirty="0" err="1" smtClean="0"/>
              <a:t>theory</a:t>
            </a:r>
            <a:r>
              <a:rPr lang="sk-SK" sz="2200" dirty="0" smtClean="0"/>
              <a:t> – </a:t>
            </a:r>
            <a:r>
              <a:rPr lang="sk-SK" sz="2200" dirty="0" err="1" smtClean="0"/>
              <a:t>the</a:t>
            </a:r>
            <a:r>
              <a:rPr lang="sk-SK" sz="2200" dirty="0" smtClean="0"/>
              <a:t> </a:t>
            </a:r>
            <a:r>
              <a:rPr lang="sk-SK" sz="2200" dirty="0" err="1" smtClean="0"/>
              <a:t>theory</a:t>
            </a:r>
            <a:r>
              <a:rPr lang="sk-SK" sz="2200" dirty="0" smtClean="0"/>
              <a:t> </a:t>
            </a:r>
            <a:r>
              <a:rPr lang="sk-SK" sz="2200" dirty="0" err="1" smtClean="0"/>
              <a:t>is</a:t>
            </a:r>
            <a:r>
              <a:rPr lang="sk-SK" sz="2200" dirty="0" smtClean="0"/>
              <a:t> </a:t>
            </a:r>
            <a:r>
              <a:rPr lang="sk-SK" sz="2200" dirty="0" err="1" smtClean="0"/>
              <a:t>simplified</a:t>
            </a:r>
            <a:r>
              <a:rPr lang="sk-SK" sz="2200" dirty="0" smtClean="0"/>
              <a:t>, lift-</a:t>
            </a:r>
            <a:r>
              <a:rPr lang="sk-SK" sz="2200" dirty="0" err="1" smtClean="0"/>
              <a:t>up</a:t>
            </a:r>
            <a:r>
              <a:rPr lang="sk-SK" sz="2200" dirty="0" smtClean="0"/>
              <a:t> </a:t>
            </a:r>
            <a:r>
              <a:rPr lang="sk-SK" sz="2200" dirty="0" err="1" smtClean="0"/>
              <a:t>coefficient</a:t>
            </a:r>
            <a:r>
              <a:rPr lang="sk-SK" sz="2200" dirty="0" smtClean="0"/>
              <a:t> and/or </a:t>
            </a:r>
            <a:r>
              <a:rPr lang="sk-SK" sz="2200" dirty="0" err="1" smtClean="0"/>
              <a:t>drag</a:t>
            </a:r>
            <a:r>
              <a:rPr lang="sk-SK" sz="2200" dirty="0" smtClean="0"/>
              <a:t> </a:t>
            </a:r>
            <a:r>
              <a:rPr lang="sk-SK" sz="2200" dirty="0" err="1" smtClean="0"/>
              <a:t>coefficient</a:t>
            </a:r>
            <a:r>
              <a:rPr lang="sk-SK" sz="2200" dirty="0" smtClean="0"/>
              <a:t> </a:t>
            </a:r>
            <a:r>
              <a:rPr lang="sk-SK" sz="2200" dirty="0" err="1" smtClean="0"/>
              <a:t>can</a:t>
            </a:r>
            <a:r>
              <a:rPr lang="sk-SK" sz="2200" dirty="0" smtClean="0"/>
              <a:t> </a:t>
            </a:r>
            <a:r>
              <a:rPr lang="sk-SK" sz="2200" dirty="0" err="1" smtClean="0"/>
              <a:t>depend</a:t>
            </a:r>
            <a:r>
              <a:rPr lang="sk-SK" sz="2200" dirty="0" smtClean="0"/>
              <a:t> on </a:t>
            </a:r>
            <a:r>
              <a:rPr lang="sk-SK" sz="2200" dirty="0" err="1" smtClean="0"/>
              <a:t>the</a:t>
            </a:r>
            <a:r>
              <a:rPr lang="sk-SK" sz="2200" dirty="0" smtClean="0"/>
              <a:t> </a:t>
            </a:r>
            <a:r>
              <a:rPr lang="sk-SK" sz="2200" dirty="0" err="1" smtClean="0"/>
              <a:t>frequency</a:t>
            </a:r>
            <a:r>
              <a:rPr lang="sk-SK" sz="2200" dirty="0" smtClean="0"/>
              <a:t>, </a:t>
            </a:r>
            <a:r>
              <a:rPr lang="sk-SK" sz="2200" dirty="0" err="1" smtClean="0"/>
              <a:t>for</a:t>
            </a:r>
            <a:r>
              <a:rPr lang="sk-SK" sz="2200" dirty="0" smtClean="0"/>
              <a:t> </a:t>
            </a:r>
            <a:r>
              <a:rPr lang="sk-SK" sz="2200" dirty="0" err="1" smtClean="0"/>
              <a:t>example</a:t>
            </a:r>
            <a:r>
              <a:rPr lang="sk-SK" sz="2200" dirty="0" smtClean="0"/>
              <a:t> (</a:t>
            </a:r>
            <a:r>
              <a:rPr lang="sk-SK" sz="2200" dirty="0" err="1" smtClean="0"/>
              <a:t>they</a:t>
            </a:r>
            <a:r>
              <a:rPr lang="sk-SK" sz="2200" dirty="0" smtClean="0"/>
              <a:t> </a:t>
            </a:r>
            <a:r>
              <a:rPr lang="sk-SK" sz="2200" dirty="0" err="1" smtClean="0"/>
              <a:t>were</a:t>
            </a:r>
            <a:r>
              <a:rPr lang="sk-SK" sz="2200" dirty="0" smtClean="0"/>
              <a:t> </a:t>
            </a:r>
            <a:r>
              <a:rPr lang="sk-SK" sz="2200" dirty="0" err="1" smtClean="0"/>
              <a:t>epected</a:t>
            </a:r>
            <a:r>
              <a:rPr lang="sk-SK" sz="2200" dirty="0" smtClean="0"/>
              <a:t> to </a:t>
            </a:r>
            <a:r>
              <a:rPr lang="sk-SK" sz="2200" dirty="0" err="1" smtClean="0"/>
              <a:t>be</a:t>
            </a:r>
            <a:r>
              <a:rPr lang="sk-SK" sz="2200" dirty="0" smtClean="0"/>
              <a:t> </a:t>
            </a:r>
            <a:r>
              <a:rPr lang="sk-SK" sz="2200" dirty="0" err="1" smtClean="0"/>
              <a:t>constants</a:t>
            </a:r>
            <a:r>
              <a:rPr lang="sk-SK" sz="2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20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b="1" dirty="0"/>
              <a:t>17. </a:t>
            </a:r>
            <a:r>
              <a:rPr lang="sk-SK" b="1" dirty="0" err="1"/>
              <a:t>Hand</a:t>
            </a:r>
            <a:r>
              <a:rPr lang="sk-SK" b="1" dirty="0"/>
              <a:t> </a:t>
            </a:r>
            <a:r>
              <a:rPr lang="sk-SK" b="1" dirty="0" err="1"/>
              <a:t>Helicopter</a:t>
            </a:r>
            <a:r>
              <a:rPr lang="sk-SK" b="1" dirty="0"/>
              <a:t> 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sz="2400" dirty="0"/>
          </a:p>
          <a:p>
            <a:pPr marL="0" indent="0">
              <a:buNone/>
            </a:pPr>
            <a:r>
              <a:rPr lang="en-US" sz="2400" dirty="0" smtClean="0"/>
              <a:t>A </a:t>
            </a:r>
            <a:r>
              <a:rPr lang="en-US" sz="2400" dirty="0"/>
              <a:t>simple hand helicopter can be made by </a:t>
            </a:r>
            <a:r>
              <a:rPr lang="en-US" sz="2400" dirty="0">
                <a:solidFill>
                  <a:srgbClr val="FF0000"/>
                </a:solidFill>
              </a:rPr>
              <a:t>attaching rotor blades to one end of a vertical stick</a:t>
            </a:r>
            <a:r>
              <a:rPr lang="en-US" sz="2400" dirty="0"/>
              <a:t>. The helicopter moves upwards when the stick is twisted at a high enough speed and then let go. Investigate how the relevant parameters affect the </a:t>
            </a:r>
            <a:r>
              <a:rPr lang="en-US" sz="2400" dirty="0">
                <a:solidFill>
                  <a:srgbClr val="FF0000"/>
                </a:solidFill>
              </a:rPr>
              <a:t>lift-off </a:t>
            </a:r>
            <a:r>
              <a:rPr lang="en-US" sz="2400" dirty="0">
                <a:solidFill>
                  <a:schemeClr val="tx1"/>
                </a:solidFill>
              </a:rPr>
              <a:t>and</a:t>
            </a:r>
            <a:r>
              <a:rPr lang="en-US" sz="2400" dirty="0">
                <a:solidFill>
                  <a:srgbClr val="FF0000"/>
                </a:solidFill>
              </a:rPr>
              <a:t> the maximum height</a:t>
            </a:r>
            <a:r>
              <a:rPr lang="en-US" sz="2400" dirty="0"/>
              <a:t>.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256450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b="1" dirty="0" err="1" smtClean="0"/>
              <a:t>Literature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4847" y="1474470"/>
            <a:ext cx="8915400" cy="5229225"/>
          </a:xfrm>
        </p:spPr>
        <p:txBody>
          <a:bodyPr>
            <a:normAutofit/>
          </a:bodyPr>
          <a:lstStyle/>
          <a:p>
            <a:pPr lvl="1"/>
            <a:r>
              <a:rPr lang="sk-SK" sz="2200" dirty="0">
                <a:hlinkClick r:id="rId2"/>
              </a:rPr>
              <a:t>http://</a:t>
            </a:r>
            <a:r>
              <a:rPr lang="sk-SK" sz="2200" dirty="0" smtClean="0">
                <a:hlinkClick r:id="rId2"/>
              </a:rPr>
              <a:t>sphsdevilphysics.weebly.com/uploads/5/0/7/1/5071691/example02_en.pdf</a:t>
            </a:r>
            <a:endParaRPr lang="sk-SK" sz="2200" dirty="0" smtClean="0"/>
          </a:p>
          <a:p>
            <a:pPr lvl="1"/>
            <a:r>
              <a:rPr lang="sk-SK" sz="2200" dirty="0">
                <a:hlinkClick r:id="rId3"/>
              </a:rPr>
              <a:t>https://</a:t>
            </a:r>
            <a:r>
              <a:rPr lang="sk-SK" sz="2200" dirty="0" smtClean="0">
                <a:hlinkClick r:id="rId3"/>
              </a:rPr>
              <a:t>www.coloradocollege.edu/academics/dept/physics/images/posters_18_19/Harm_Poster.pdf</a:t>
            </a:r>
            <a:endParaRPr lang="sk-SK" sz="2200" dirty="0" smtClean="0"/>
          </a:p>
          <a:p>
            <a:pPr lvl="1"/>
            <a:r>
              <a:rPr lang="sk-SK" sz="2200" dirty="0">
                <a:hlinkClick r:id="rId4"/>
              </a:rPr>
              <a:t>https://</a:t>
            </a:r>
            <a:r>
              <a:rPr lang="sk-SK" sz="2200" dirty="0" smtClean="0">
                <a:hlinkClick r:id="rId4"/>
              </a:rPr>
              <a:t>www.intechopen.com/books/flight-physics-models-techniques-and-technologies/helicopter-flight-physics</a:t>
            </a:r>
            <a:endParaRPr lang="sk-SK" sz="2200" dirty="0" smtClean="0"/>
          </a:p>
          <a:p>
            <a:pPr lvl="1"/>
            <a:r>
              <a:rPr lang="sk-SK" sz="2200" dirty="0" smtClean="0"/>
              <a:t>And </a:t>
            </a:r>
            <a:r>
              <a:rPr lang="sk-SK" sz="2200" dirty="0" err="1" smtClean="0"/>
              <a:t>many</a:t>
            </a:r>
            <a:r>
              <a:rPr lang="sk-SK" sz="2200" dirty="0" smtClean="0"/>
              <a:t> </a:t>
            </a:r>
            <a:r>
              <a:rPr lang="sk-SK" sz="2200" dirty="0" err="1" smtClean="0"/>
              <a:t>others</a:t>
            </a:r>
            <a:r>
              <a:rPr lang="sk-SK" sz="2200" dirty="0" smtClean="0"/>
              <a:t>...</a:t>
            </a:r>
          </a:p>
          <a:p>
            <a:pPr lvl="1"/>
            <a:endParaRPr lang="sk-SK" sz="2200" dirty="0" smtClean="0"/>
          </a:p>
          <a:p>
            <a:pPr lvl="1"/>
            <a:endParaRPr lang="sk-SK" sz="2200" dirty="0"/>
          </a:p>
          <a:p>
            <a:pPr marL="457200" lvl="1" indent="0" algn="ctr">
              <a:buNone/>
            </a:pPr>
            <a:r>
              <a:rPr lang="sk-SK" sz="2800" b="1" dirty="0" err="1" smtClean="0"/>
              <a:t>Thank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you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for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your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attention</a:t>
            </a:r>
            <a:endParaRPr lang="sk-SK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18297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b="1" dirty="0"/>
              <a:t>17. </a:t>
            </a:r>
            <a:r>
              <a:rPr lang="sk-SK" b="1" dirty="0" err="1"/>
              <a:t>Hand</a:t>
            </a:r>
            <a:r>
              <a:rPr lang="sk-SK" b="1" dirty="0"/>
              <a:t> </a:t>
            </a:r>
            <a:r>
              <a:rPr lang="sk-SK" b="1" dirty="0" err="1"/>
              <a:t>Helicopter</a:t>
            </a:r>
            <a:r>
              <a:rPr lang="sk-SK" b="1" dirty="0"/>
              <a:t> 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4847" y="1657350"/>
            <a:ext cx="8915400" cy="440817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n-US" sz="2400" dirty="0"/>
              <a:t>simple hand helicopter can be made by </a:t>
            </a:r>
            <a:r>
              <a:rPr lang="en-US" sz="2400" dirty="0">
                <a:solidFill>
                  <a:srgbClr val="FF0000"/>
                </a:solidFill>
              </a:rPr>
              <a:t>attaching rotor blades to one end of a vertical stick</a:t>
            </a:r>
            <a:r>
              <a:rPr lang="en-US" sz="2400" dirty="0"/>
              <a:t>. The helicopter moves upwards when the stick is twisted at a high enough speed and then let go. Investigate how the relevant parameters affect the </a:t>
            </a:r>
            <a:r>
              <a:rPr lang="en-US" sz="2400" dirty="0">
                <a:solidFill>
                  <a:srgbClr val="FF0000"/>
                </a:solidFill>
              </a:rPr>
              <a:t>lift-off </a:t>
            </a:r>
            <a:r>
              <a:rPr lang="en-US" sz="2400" dirty="0">
                <a:solidFill>
                  <a:schemeClr val="tx1"/>
                </a:solidFill>
              </a:rPr>
              <a:t>and</a:t>
            </a:r>
            <a:r>
              <a:rPr lang="en-US" sz="2400" dirty="0">
                <a:solidFill>
                  <a:srgbClr val="FF0000"/>
                </a:solidFill>
              </a:rPr>
              <a:t> the maximum height</a:t>
            </a:r>
            <a:r>
              <a:rPr lang="en-US" sz="2400" dirty="0"/>
              <a:t>. </a:t>
            </a:r>
            <a:endParaRPr lang="sk-SK" sz="2400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844" y="3644268"/>
            <a:ext cx="4130675" cy="309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842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b="1" dirty="0" err="1" smtClean="0"/>
              <a:t>Thrust</a:t>
            </a:r>
            <a:r>
              <a:rPr lang="sk-SK" b="1" dirty="0" smtClean="0"/>
              <a:t> </a:t>
            </a:r>
            <a:r>
              <a:rPr lang="sk-SK" b="1" dirty="0" err="1" smtClean="0"/>
              <a:t>force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4847" y="1657350"/>
            <a:ext cx="8915400" cy="4408177"/>
          </a:xfrm>
        </p:spPr>
        <p:txBody>
          <a:bodyPr>
            <a:normAutofit/>
          </a:bodyPr>
          <a:lstStyle/>
          <a:p>
            <a:r>
              <a:rPr lang="sk-SK" sz="2400" dirty="0" smtClean="0"/>
              <a:t>Air </a:t>
            </a:r>
            <a:r>
              <a:rPr lang="sk-SK" sz="2400" dirty="0" err="1" smtClean="0"/>
              <a:t>is</a:t>
            </a:r>
            <a:r>
              <a:rPr lang="sk-SK" sz="2400" dirty="0" smtClean="0"/>
              <a:t> </a:t>
            </a:r>
            <a:r>
              <a:rPr lang="sk-SK" sz="2400" dirty="0" err="1" smtClean="0"/>
              <a:t>pushed</a:t>
            </a:r>
            <a:r>
              <a:rPr lang="sk-SK" sz="2400" dirty="0" smtClean="0"/>
              <a:t> </a:t>
            </a:r>
            <a:r>
              <a:rPr lang="sk-SK" sz="2400" dirty="0" err="1" smtClean="0"/>
              <a:t>down</a:t>
            </a:r>
            <a:r>
              <a:rPr lang="sk-SK" sz="2400" dirty="0" smtClean="0"/>
              <a:t> </a:t>
            </a:r>
            <a:r>
              <a:rPr lang="sk-SK" sz="2400" dirty="0" err="1" smtClean="0"/>
              <a:t>due</a:t>
            </a:r>
            <a:r>
              <a:rPr lang="sk-SK" sz="2400" dirty="0" smtClean="0"/>
              <a:t> to </a:t>
            </a:r>
            <a:r>
              <a:rPr lang="sk-SK" sz="2400" dirty="0" err="1" smtClean="0"/>
              <a:t>angle</a:t>
            </a:r>
            <a:r>
              <a:rPr lang="sk-SK" sz="2400" dirty="0" smtClean="0"/>
              <a:t> of </a:t>
            </a:r>
            <a:r>
              <a:rPr lang="sk-SK" sz="2400" dirty="0" err="1" smtClean="0"/>
              <a:t>attack</a:t>
            </a:r>
            <a:r>
              <a:rPr lang="sk-SK" sz="2400" dirty="0" smtClean="0"/>
              <a:t> </a:t>
            </a:r>
            <a:r>
              <a:rPr lang="el-GR" sz="2400" dirty="0" smtClean="0"/>
              <a:t>β</a:t>
            </a:r>
            <a:endParaRPr lang="sk-SK" sz="2400" dirty="0" smtClean="0"/>
          </a:p>
          <a:p>
            <a:r>
              <a:rPr lang="sk-SK" sz="2400" dirty="0" smtClean="0"/>
              <a:t>Air </a:t>
            </a:r>
            <a:r>
              <a:rPr lang="sk-SK" sz="2400" dirty="0" err="1" smtClean="0"/>
              <a:t>vertical</a:t>
            </a:r>
            <a:r>
              <a:rPr lang="sk-SK" sz="2400" dirty="0" smtClean="0"/>
              <a:t> </a:t>
            </a:r>
            <a:r>
              <a:rPr lang="sk-SK" sz="2400" dirty="0" err="1" smtClean="0"/>
              <a:t>velocity</a:t>
            </a:r>
            <a:r>
              <a:rPr lang="sk-SK" sz="2400" dirty="0" smtClean="0"/>
              <a:t> – </a:t>
            </a:r>
            <a:r>
              <a:rPr lang="sk-SK" sz="2400" dirty="0" err="1" smtClean="0"/>
              <a:t>estimated</a:t>
            </a:r>
            <a:r>
              <a:rPr lang="sk-SK" sz="2400" dirty="0" smtClean="0"/>
              <a:t> as </a:t>
            </a:r>
            <a:r>
              <a:rPr lang="sk-SK" sz="2400" dirty="0" err="1" smtClean="0"/>
              <a:t>lossless</a:t>
            </a:r>
            <a:r>
              <a:rPr lang="sk-SK" sz="2400" dirty="0" smtClean="0"/>
              <a:t> </a:t>
            </a:r>
            <a:r>
              <a:rPr lang="sk-SK" sz="2400" dirty="0" err="1" smtClean="0"/>
              <a:t>rebound</a:t>
            </a:r>
            <a:r>
              <a:rPr lang="sk-SK" sz="2400" dirty="0" smtClean="0"/>
              <a:t> of a </a:t>
            </a:r>
            <a:r>
              <a:rPr lang="sk-SK" sz="2400" dirty="0" err="1" smtClean="0"/>
              <a:t>ball</a:t>
            </a:r>
            <a:endParaRPr lang="sk-SK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350" y="3769042"/>
            <a:ext cx="3908862" cy="2748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0" y="2938240"/>
                <a:ext cx="17491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sk-SK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sk-SK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sk-SK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k-SK" sz="2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sk-SK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sk-S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sk-SK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938240"/>
                <a:ext cx="174913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742" r="-4530" b="-36066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0" y="3714750"/>
            <a:ext cx="509778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43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b="1" dirty="0" err="1" smtClean="0"/>
              <a:t>Thrust</a:t>
            </a:r>
            <a:r>
              <a:rPr lang="sk-SK" b="1" dirty="0" smtClean="0"/>
              <a:t> </a:t>
            </a:r>
            <a:r>
              <a:rPr lang="sk-SK" b="1" dirty="0" err="1" smtClean="0"/>
              <a:t>force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4847" y="1657350"/>
            <a:ext cx="8915400" cy="4408177"/>
          </a:xfrm>
        </p:spPr>
        <p:txBody>
          <a:bodyPr>
            <a:normAutofit/>
          </a:bodyPr>
          <a:lstStyle/>
          <a:p>
            <a:r>
              <a:rPr lang="sk-SK" sz="2400" dirty="0" err="1" smtClean="0"/>
              <a:t>Attention</a:t>
            </a:r>
            <a:r>
              <a:rPr lang="sk-SK" sz="2400" dirty="0" smtClean="0"/>
              <a:t>! </a:t>
            </a:r>
          </a:p>
          <a:p>
            <a:pPr lvl="1"/>
            <a:r>
              <a:rPr lang="sk-SK" sz="2200" dirty="0" err="1" smtClean="0">
                <a:solidFill>
                  <a:srgbClr val="FF0000"/>
                </a:solidFill>
              </a:rPr>
              <a:t>Velocity</a:t>
            </a:r>
            <a:r>
              <a:rPr lang="sk-SK" sz="2200" dirty="0" smtClean="0">
                <a:solidFill>
                  <a:srgbClr val="FF0000"/>
                </a:solidFill>
              </a:rPr>
              <a:t> of </a:t>
            </a:r>
            <a:r>
              <a:rPr lang="sk-SK" sz="2200" dirty="0" err="1" smtClean="0">
                <a:solidFill>
                  <a:srgbClr val="FF0000"/>
                </a:solidFill>
              </a:rPr>
              <a:t>the</a:t>
            </a:r>
            <a:r>
              <a:rPr lang="sk-SK" sz="2200" dirty="0" smtClean="0">
                <a:solidFill>
                  <a:srgbClr val="FF0000"/>
                </a:solidFill>
              </a:rPr>
              <a:t> </a:t>
            </a:r>
            <a:r>
              <a:rPr lang="sk-SK" sz="2200" dirty="0" err="1" smtClean="0">
                <a:solidFill>
                  <a:srgbClr val="FF0000"/>
                </a:solidFill>
              </a:rPr>
              <a:t>blade</a:t>
            </a:r>
            <a:r>
              <a:rPr lang="sk-SK" sz="2200" dirty="0" smtClean="0">
                <a:solidFill>
                  <a:srgbClr val="FF0000"/>
                </a:solidFill>
              </a:rPr>
              <a:t> </a:t>
            </a:r>
            <a:r>
              <a:rPr lang="sk-SK" sz="2200" dirty="0" err="1" smtClean="0">
                <a:solidFill>
                  <a:srgbClr val="FF0000"/>
                </a:solidFill>
              </a:rPr>
              <a:t>changes</a:t>
            </a:r>
            <a:r>
              <a:rPr lang="sk-SK" sz="2200" dirty="0" smtClean="0">
                <a:solidFill>
                  <a:srgbClr val="FF0000"/>
                </a:solidFill>
              </a:rPr>
              <a:t> </a:t>
            </a:r>
            <a:r>
              <a:rPr lang="sk-SK" sz="2200" dirty="0" err="1" smtClean="0">
                <a:solidFill>
                  <a:srgbClr val="FF0000"/>
                </a:solidFill>
              </a:rPr>
              <a:t>along</a:t>
            </a:r>
            <a:r>
              <a:rPr lang="sk-SK" sz="2200" dirty="0" smtClean="0">
                <a:solidFill>
                  <a:srgbClr val="FF0000"/>
                </a:solidFill>
              </a:rPr>
              <a:t> </a:t>
            </a:r>
            <a:r>
              <a:rPr lang="sk-SK" sz="2200" dirty="0" err="1" smtClean="0">
                <a:solidFill>
                  <a:srgbClr val="FF0000"/>
                </a:solidFill>
              </a:rPr>
              <a:t>the</a:t>
            </a:r>
            <a:r>
              <a:rPr lang="sk-SK" sz="2200" dirty="0" smtClean="0">
                <a:solidFill>
                  <a:srgbClr val="FF0000"/>
                </a:solidFill>
              </a:rPr>
              <a:t> </a:t>
            </a:r>
            <a:r>
              <a:rPr lang="sk-SK" sz="2200" dirty="0" err="1" smtClean="0">
                <a:solidFill>
                  <a:srgbClr val="FF0000"/>
                </a:solidFill>
              </a:rPr>
              <a:t>blade</a:t>
            </a:r>
            <a:r>
              <a:rPr lang="sk-SK" sz="2200" dirty="0" smtClean="0"/>
              <a:t>! </a:t>
            </a:r>
            <a:r>
              <a:rPr lang="sk-SK" sz="2200" dirty="0" err="1" smtClean="0"/>
              <a:t>An</a:t>
            </a:r>
            <a:r>
              <a:rPr lang="sk-SK" sz="2200" dirty="0" smtClean="0"/>
              <a:t> </a:t>
            </a:r>
            <a:r>
              <a:rPr lang="sk-SK" sz="2200" dirty="0" err="1" smtClean="0"/>
              <a:t>effective</a:t>
            </a:r>
            <a:r>
              <a:rPr lang="sk-SK" sz="2200" dirty="0" smtClean="0"/>
              <a:t> </a:t>
            </a:r>
            <a:r>
              <a:rPr lang="sk-SK" sz="2200" dirty="0" err="1" smtClean="0"/>
              <a:t>velocity</a:t>
            </a:r>
            <a:r>
              <a:rPr lang="sk-SK" sz="2200" dirty="0" smtClean="0"/>
              <a:t> (</a:t>
            </a:r>
            <a:r>
              <a:rPr lang="sk-SK" sz="2200" dirty="0" err="1" smtClean="0"/>
              <a:t>smaller</a:t>
            </a:r>
            <a:r>
              <a:rPr lang="sk-SK" sz="2200" dirty="0" smtClean="0"/>
              <a:t> </a:t>
            </a:r>
            <a:r>
              <a:rPr lang="sk-SK" sz="2200" dirty="0" err="1" smtClean="0"/>
              <a:t>than</a:t>
            </a:r>
            <a:r>
              <a:rPr lang="sk-SK" sz="2200" dirty="0" smtClean="0"/>
              <a:t> </a:t>
            </a:r>
            <a:r>
              <a:rPr lang="sk-SK" sz="2200" dirty="0" err="1" smtClean="0"/>
              <a:t>the</a:t>
            </a:r>
            <a:r>
              <a:rPr lang="sk-SK" sz="2200" dirty="0" smtClean="0"/>
              <a:t> </a:t>
            </a:r>
            <a:r>
              <a:rPr lang="sk-SK" sz="2200" dirty="0" err="1" smtClean="0"/>
              <a:t>velocity</a:t>
            </a:r>
            <a:r>
              <a:rPr lang="sk-SK" sz="2200" dirty="0" smtClean="0"/>
              <a:t> of </a:t>
            </a:r>
            <a:r>
              <a:rPr lang="sk-SK" sz="2200" dirty="0" err="1" smtClean="0"/>
              <a:t>the</a:t>
            </a:r>
            <a:r>
              <a:rPr lang="sk-SK" sz="2200" dirty="0" smtClean="0"/>
              <a:t> end of </a:t>
            </a:r>
            <a:r>
              <a:rPr lang="sk-SK" sz="2200" dirty="0" err="1" smtClean="0"/>
              <a:t>the</a:t>
            </a:r>
            <a:r>
              <a:rPr lang="sk-SK" sz="2200" dirty="0" smtClean="0"/>
              <a:t> </a:t>
            </a:r>
            <a:r>
              <a:rPr lang="sk-SK" sz="2200" dirty="0" err="1" smtClean="0"/>
              <a:t>blade</a:t>
            </a:r>
            <a:r>
              <a:rPr lang="sk-SK" sz="2200" dirty="0" smtClean="0"/>
              <a:t>) has to </a:t>
            </a:r>
            <a:r>
              <a:rPr lang="sk-SK" sz="2200" dirty="0" err="1" smtClean="0"/>
              <a:t>be</a:t>
            </a:r>
            <a:r>
              <a:rPr lang="sk-SK" sz="2200" dirty="0" smtClean="0"/>
              <a:t> </a:t>
            </a:r>
            <a:r>
              <a:rPr lang="sk-SK" sz="2200" dirty="0" err="1" smtClean="0"/>
              <a:t>used</a:t>
            </a:r>
            <a:r>
              <a:rPr lang="sk-SK" sz="2200" dirty="0" smtClean="0"/>
              <a:t>!</a:t>
            </a:r>
          </a:p>
          <a:p>
            <a:pPr lvl="1"/>
            <a:r>
              <a:rPr lang="sk-SK" sz="2200" dirty="0" err="1" smtClean="0"/>
              <a:t>The</a:t>
            </a:r>
            <a:r>
              <a:rPr lang="sk-SK" sz="2200" dirty="0" smtClean="0"/>
              <a:t> </a:t>
            </a:r>
            <a:r>
              <a:rPr lang="sk-SK" sz="2200" dirty="0" err="1" smtClean="0"/>
              <a:t>effective</a:t>
            </a:r>
            <a:r>
              <a:rPr lang="sk-SK" sz="2200" dirty="0" smtClean="0"/>
              <a:t> </a:t>
            </a:r>
            <a:r>
              <a:rPr lang="sk-SK" sz="2200" dirty="0" err="1" smtClean="0"/>
              <a:t>force</a:t>
            </a:r>
            <a:r>
              <a:rPr lang="sk-SK" sz="2200" dirty="0" smtClean="0"/>
              <a:t> </a:t>
            </a:r>
            <a:r>
              <a:rPr lang="sk-SK" sz="2200" dirty="0" err="1" smtClean="0"/>
              <a:t>acting</a:t>
            </a:r>
            <a:r>
              <a:rPr lang="sk-SK" sz="2200" dirty="0" smtClean="0"/>
              <a:t> on </a:t>
            </a:r>
            <a:r>
              <a:rPr lang="sk-SK" sz="2200" dirty="0" err="1" smtClean="0"/>
              <a:t>the</a:t>
            </a:r>
            <a:r>
              <a:rPr lang="sk-SK" sz="2200" dirty="0" smtClean="0"/>
              <a:t> </a:t>
            </a:r>
            <a:r>
              <a:rPr lang="sk-SK" sz="2200" dirty="0" err="1" smtClean="0"/>
              <a:t>air</a:t>
            </a:r>
            <a:r>
              <a:rPr lang="sk-SK" sz="2200" dirty="0" smtClean="0"/>
              <a:t> </a:t>
            </a:r>
            <a:r>
              <a:rPr lang="sk-SK" sz="2200" dirty="0" err="1" smtClean="0"/>
              <a:t>depends</a:t>
            </a:r>
            <a:r>
              <a:rPr lang="sk-SK" sz="2200" dirty="0" smtClean="0"/>
              <a:t> </a:t>
            </a:r>
            <a:r>
              <a:rPr lang="sk-SK" sz="2200" dirty="0" err="1" smtClean="0"/>
              <a:t>also</a:t>
            </a:r>
            <a:r>
              <a:rPr lang="sk-SK" sz="2200" dirty="0" smtClean="0"/>
              <a:t> on </a:t>
            </a:r>
            <a:r>
              <a:rPr lang="sk-SK" sz="2200" dirty="0" err="1" smtClean="0"/>
              <a:t>the</a:t>
            </a:r>
            <a:r>
              <a:rPr lang="sk-SK" sz="2200" dirty="0" smtClean="0"/>
              <a:t> </a:t>
            </a:r>
            <a:r>
              <a:rPr lang="sk-SK" sz="2200" dirty="0" err="1" smtClean="0"/>
              <a:t>number</a:t>
            </a:r>
            <a:r>
              <a:rPr lang="sk-SK" sz="2200" dirty="0" smtClean="0"/>
              <a:t> of </a:t>
            </a:r>
            <a:r>
              <a:rPr lang="sk-SK" sz="2200" dirty="0" err="1" smtClean="0"/>
              <a:t>blades</a:t>
            </a:r>
            <a:r>
              <a:rPr lang="sk-SK" sz="2200" dirty="0" smtClean="0"/>
              <a:t> and </a:t>
            </a:r>
            <a:r>
              <a:rPr lang="sk-SK" sz="2200" dirty="0" err="1" smtClean="0"/>
              <a:t>their</a:t>
            </a:r>
            <a:r>
              <a:rPr lang="sk-SK" sz="2200" dirty="0" smtClean="0"/>
              <a:t> </a:t>
            </a:r>
            <a:r>
              <a:rPr lang="sk-SK" sz="2200" dirty="0" err="1" smtClean="0"/>
              <a:t>area</a:t>
            </a:r>
            <a:r>
              <a:rPr lang="sk-SK" sz="2200" dirty="0" smtClean="0"/>
              <a:t>!</a:t>
            </a:r>
            <a:br>
              <a:rPr lang="sk-SK" sz="2200" dirty="0" smtClean="0"/>
            </a:br>
            <a:r>
              <a:rPr lang="sk-SK" sz="2200" dirty="0" smtClean="0"/>
              <a:t>Air </a:t>
            </a:r>
            <a:r>
              <a:rPr lang="sk-SK" sz="2200" dirty="0" err="1" smtClean="0"/>
              <a:t>is</a:t>
            </a:r>
            <a:r>
              <a:rPr lang="sk-SK" sz="2200" dirty="0" smtClean="0"/>
              <a:t> a </a:t>
            </a:r>
            <a:r>
              <a:rPr lang="sk-SK" sz="2200" dirty="0" err="1" smtClean="0"/>
              <a:t>continuos</a:t>
            </a:r>
            <a:r>
              <a:rPr lang="sk-SK" sz="2200" dirty="0" smtClean="0"/>
              <a:t> </a:t>
            </a:r>
            <a:r>
              <a:rPr lang="sk-SK" sz="2200" dirty="0" err="1" smtClean="0"/>
              <a:t>media</a:t>
            </a:r>
            <a:r>
              <a:rPr lang="sk-SK" sz="2200" dirty="0" smtClean="0"/>
              <a:t>, so </a:t>
            </a:r>
            <a:r>
              <a:rPr lang="sk-SK" sz="2200" dirty="0" err="1" smtClean="0"/>
              <a:t>some</a:t>
            </a:r>
            <a:r>
              <a:rPr lang="sk-SK" sz="2200" dirty="0" smtClean="0"/>
              <a:t> </a:t>
            </a:r>
            <a:br>
              <a:rPr lang="sk-SK" sz="2200" dirty="0" smtClean="0"/>
            </a:br>
            <a:r>
              <a:rPr lang="sk-SK" sz="2200" dirty="0" err="1" smtClean="0">
                <a:solidFill>
                  <a:srgbClr val="FF0000"/>
                </a:solidFill>
              </a:rPr>
              <a:t>free</a:t>
            </a:r>
            <a:r>
              <a:rPr lang="sk-SK" sz="2200" dirty="0" smtClean="0">
                <a:solidFill>
                  <a:srgbClr val="FF0000"/>
                </a:solidFill>
              </a:rPr>
              <a:t> </a:t>
            </a:r>
            <a:r>
              <a:rPr lang="sk-SK" sz="2200" dirty="0" err="1" smtClean="0">
                <a:solidFill>
                  <a:srgbClr val="FF0000"/>
                </a:solidFill>
              </a:rPr>
              <a:t>space</a:t>
            </a:r>
            <a:r>
              <a:rPr lang="sk-SK" sz="2200" dirty="0" smtClean="0">
                <a:solidFill>
                  <a:srgbClr val="FF0000"/>
                </a:solidFill>
              </a:rPr>
              <a:t> </a:t>
            </a:r>
            <a:r>
              <a:rPr lang="sk-SK" sz="2200" dirty="0" err="1" smtClean="0">
                <a:solidFill>
                  <a:srgbClr val="FF0000"/>
                </a:solidFill>
              </a:rPr>
              <a:t>between</a:t>
            </a:r>
            <a:r>
              <a:rPr lang="sk-SK" sz="2200" dirty="0" smtClean="0">
                <a:solidFill>
                  <a:srgbClr val="FF0000"/>
                </a:solidFill>
              </a:rPr>
              <a:t> </a:t>
            </a:r>
            <a:r>
              <a:rPr lang="sk-SK" sz="2200" dirty="0" err="1" smtClean="0">
                <a:solidFill>
                  <a:srgbClr val="FF0000"/>
                </a:solidFill>
              </a:rPr>
              <a:t>the</a:t>
            </a:r>
            <a:r>
              <a:rPr lang="sk-SK" sz="2200" dirty="0" smtClean="0">
                <a:solidFill>
                  <a:srgbClr val="FF0000"/>
                </a:solidFill>
              </a:rPr>
              <a:t> </a:t>
            </a:r>
            <a:r>
              <a:rPr lang="sk-SK" sz="2200" dirty="0" err="1" smtClean="0">
                <a:solidFill>
                  <a:srgbClr val="FF0000"/>
                </a:solidFill>
              </a:rPr>
              <a:t>blades</a:t>
            </a:r>
            <a:r>
              <a:rPr lang="sk-SK" sz="2200" dirty="0" smtClean="0">
                <a:solidFill>
                  <a:srgbClr val="FF0000"/>
                </a:solidFill>
              </a:rPr>
              <a:t> </a:t>
            </a:r>
            <a:r>
              <a:rPr lang="sk-SK" sz="2200" dirty="0" err="1" smtClean="0"/>
              <a:t>is</a:t>
            </a:r>
            <a:r>
              <a:rPr lang="sk-SK" sz="2200" dirty="0" smtClean="0"/>
              <a:t/>
            </a:r>
            <a:br>
              <a:rPr lang="sk-SK" sz="2200" dirty="0" smtClean="0"/>
            </a:br>
            <a:r>
              <a:rPr lang="sk-SK" sz="2200" dirty="0" err="1" smtClean="0"/>
              <a:t>acceptable</a:t>
            </a:r>
            <a:r>
              <a:rPr lang="sk-SK" sz="2200" dirty="0" smtClean="0"/>
              <a:t>, </a:t>
            </a:r>
            <a:r>
              <a:rPr lang="sk-SK" sz="2200" dirty="0" err="1" smtClean="0"/>
              <a:t>but</a:t>
            </a:r>
            <a:r>
              <a:rPr lang="sk-SK" sz="2200" dirty="0" smtClean="0"/>
              <a:t> </a:t>
            </a:r>
            <a:r>
              <a:rPr lang="sk-SK" sz="2200" dirty="0" err="1" smtClean="0"/>
              <a:t>you</a:t>
            </a:r>
            <a:r>
              <a:rPr lang="sk-SK" sz="2200" dirty="0" smtClean="0"/>
              <a:t> </a:t>
            </a:r>
            <a:r>
              <a:rPr lang="sk-SK" sz="2200" dirty="0" err="1" smtClean="0"/>
              <a:t>have</a:t>
            </a:r>
            <a:r>
              <a:rPr lang="sk-SK" sz="2200" dirty="0" smtClean="0"/>
              <a:t> to </a:t>
            </a:r>
            <a:r>
              <a:rPr lang="sk-SK" sz="2200" dirty="0" err="1" smtClean="0"/>
              <a:t>increase</a:t>
            </a:r>
            <a:r>
              <a:rPr lang="sk-SK" sz="2200" dirty="0" smtClean="0"/>
              <a:t> </a:t>
            </a:r>
            <a:br>
              <a:rPr lang="sk-SK" sz="2200" dirty="0" smtClean="0"/>
            </a:br>
            <a:r>
              <a:rPr lang="sk-SK" sz="2200" dirty="0" err="1" smtClean="0"/>
              <a:t>the</a:t>
            </a:r>
            <a:r>
              <a:rPr lang="sk-SK" sz="2200" dirty="0" smtClean="0"/>
              <a:t> </a:t>
            </a:r>
            <a:r>
              <a:rPr lang="sk-SK" sz="2200" dirty="0" err="1" smtClean="0"/>
              <a:t>number</a:t>
            </a:r>
            <a:r>
              <a:rPr lang="sk-SK" sz="2200" dirty="0" smtClean="0"/>
              <a:t> of </a:t>
            </a:r>
            <a:r>
              <a:rPr lang="sk-SK" sz="2200" dirty="0" err="1" smtClean="0"/>
              <a:t>blades</a:t>
            </a:r>
            <a:r>
              <a:rPr lang="sk-SK" sz="2200" dirty="0" smtClean="0"/>
              <a:t>, </a:t>
            </a:r>
            <a:r>
              <a:rPr lang="sk-SK" sz="2200" dirty="0" err="1" smtClean="0"/>
              <a:t>if</a:t>
            </a:r>
            <a:r>
              <a:rPr lang="sk-SK" sz="2200" dirty="0" smtClean="0"/>
              <a:t> </a:t>
            </a:r>
            <a:r>
              <a:rPr lang="sk-SK" sz="2200" dirty="0" err="1" smtClean="0"/>
              <a:t>they</a:t>
            </a:r>
            <a:r>
              <a:rPr lang="sk-SK" sz="2200" dirty="0" smtClean="0"/>
              <a:t> are </a:t>
            </a:r>
            <a:r>
              <a:rPr lang="sk-SK" sz="2200" dirty="0" err="1" smtClean="0"/>
              <a:t>thin</a:t>
            </a:r>
            <a:r>
              <a:rPr lang="sk-SK" sz="2200" dirty="0" smtClean="0"/>
              <a:t>!</a:t>
            </a:r>
          </a:p>
          <a:p>
            <a:endParaRPr lang="sk-SK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6629" y="3291839"/>
            <a:ext cx="5246371" cy="36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87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b="1" dirty="0" err="1" smtClean="0"/>
              <a:t>Thrust</a:t>
            </a:r>
            <a:r>
              <a:rPr lang="sk-SK" b="1" dirty="0" smtClean="0"/>
              <a:t> </a:t>
            </a:r>
            <a:r>
              <a:rPr lang="sk-SK" b="1" dirty="0" err="1" smtClean="0"/>
              <a:t>force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4847" y="1657350"/>
            <a:ext cx="8915400" cy="4408177"/>
          </a:xfrm>
        </p:spPr>
        <p:txBody>
          <a:bodyPr>
            <a:normAutofit/>
          </a:bodyPr>
          <a:lstStyle/>
          <a:p>
            <a:r>
              <a:rPr lang="sk-SK" sz="2400" dirty="0" err="1" smtClean="0"/>
              <a:t>Volumetric</a:t>
            </a:r>
            <a:r>
              <a:rPr lang="sk-SK" sz="2400" dirty="0" smtClean="0"/>
              <a:t> </a:t>
            </a:r>
            <a:r>
              <a:rPr lang="sk-SK" sz="2400" dirty="0" err="1" smtClean="0"/>
              <a:t>flow</a:t>
            </a:r>
            <a:r>
              <a:rPr lang="sk-SK" sz="2400" dirty="0" smtClean="0"/>
              <a:t> of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air</a:t>
            </a:r>
            <a:r>
              <a:rPr lang="sk-SK" sz="2400" dirty="0" smtClean="0"/>
              <a:t> (</a:t>
            </a:r>
            <a:r>
              <a:rPr lang="sk-SK" sz="2400" dirty="0" err="1" smtClean="0"/>
              <a:t>litres</a:t>
            </a:r>
            <a:r>
              <a:rPr lang="sk-SK" sz="2400" dirty="0" smtClean="0"/>
              <a:t> per </a:t>
            </a:r>
            <a:r>
              <a:rPr lang="sk-SK" sz="2400" dirty="0" err="1" smtClean="0"/>
              <a:t>second</a:t>
            </a:r>
            <a:r>
              <a:rPr lang="sk-SK" sz="2400" dirty="0" smtClean="0"/>
              <a:t>) </a:t>
            </a:r>
            <a:r>
              <a:rPr lang="sk-SK" sz="2400" dirty="0" err="1" smtClean="0"/>
              <a:t>is</a:t>
            </a:r>
            <a:r>
              <a:rPr lang="sk-SK" sz="2400" dirty="0" smtClean="0"/>
              <a:t>:</a:t>
            </a:r>
            <a:br>
              <a:rPr lang="sk-SK" sz="2400" dirty="0" smtClean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S - </a:t>
            </a:r>
            <a:r>
              <a:rPr lang="sk-SK" sz="2400" dirty="0" err="1" smtClean="0"/>
              <a:t>circular</a:t>
            </a:r>
            <a:r>
              <a:rPr lang="sk-SK" sz="2400" dirty="0" smtClean="0"/>
              <a:t> </a:t>
            </a:r>
            <a:r>
              <a:rPr lang="sk-SK" sz="2400" dirty="0" err="1" smtClean="0"/>
              <a:t>area</a:t>
            </a:r>
            <a:r>
              <a:rPr lang="sk-SK" sz="2400" dirty="0" smtClean="0"/>
              <a:t> </a:t>
            </a:r>
            <a:r>
              <a:rPr lang="sk-SK" sz="2400" dirty="0" err="1" smtClean="0"/>
              <a:t>covered</a:t>
            </a:r>
            <a:r>
              <a:rPr lang="sk-SK" sz="2400" dirty="0" smtClean="0"/>
              <a:t> by </a:t>
            </a:r>
            <a:r>
              <a:rPr lang="sk-SK" sz="2400" dirty="0" err="1" smtClean="0"/>
              <a:t>rotating</a:t>
            </a:r>
            <a:r>
              <a:rPr lang="sk-SK" sz="2400" dirty="0" smtClean="0"/>
              <a:t> </a:t>
            </a:r>
            <a:r>
              <a:rPr lang="sk-SK" sz="2400" dirty="0" err="1" smtClean="0"/>
              <a:t>blades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R – </a:t>
            </a:r>
            <a:r>
              <a:rPr lang="sk-SK" sz="2400" dirty="0" err="1" smtClean="0"/>
              <a:t>length</a:t>
            </a:r>
            <a:r>
              <a:rPr lang="sk-SK" sz="2400" dirty="0" smtClean="0"/>
              <a:t> of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blades</a:t>
            </a:r>
            <a:endParaRPr lang="sk-SK" sz="2400" dirty="0" smtClean="0"/>
          </a:p>
          <a:p>
            <a:endParaRPr lang="sk-SK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86325" y="2314575"/>
                <a:ext cx="1023485" cy="691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k-SK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sk-SK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sk-SK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k-SK" sz="2400" b="0" i="1" smtClean="0">
                          <a:latin typeface="Cambria Math" panose="02040503050406030204" pitchFamily="18" charset="0"/>
                        </a:rPr>
                        <m:t>𝑣𝑆</m:t>
                      </m:r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325" y="2314575"/>
                <a:ext cx="1023485" cy="69140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55820" y="4039223"/>
                <a:ext cx="11878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240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sk-SK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</a:rPr>
                        <m:t>π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sk-SK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820" y="4039223"/>
                <a:ext cx="118782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5128" r="-1026" b="-1000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7001" y="3680460"/>
            <a:ext cx="4103053" cy="308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29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b="1" dirty="0" err="1" smtClean="0"/>
              <a:t>Thrust</a:t>
            </a:r>
            <a:r>
              <a:rPr lang="sk-SK" b="1" dirty="0" smtClean="0"/>
              <a:t> </a:t>
            </a:r>
            <a:r>
              <a:rPr lang="sk-SK" b="1" dirty="0" err="1" smtClean="0"/>
              <a:t>force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4847" y="1657350"/>
            <a:ext cx="8915400" cy="4408177"/>
          </a:xfrm>
        </p:spPr>
        <p:txBody>
          <a:bodyPr>
            <a:normAutofit/>
          </a:bodyPr>
          <a:lstStyle/>
          <a:p>
            <a:r>
              <a:rPr lang="sk-SK" sz="2400" dirty="0" err="1" smtClean="0"/>
              <a:t>mass</a:t>
            </a:r>
            <a:r>
              <a:rPr lang="sk-SK" sz="2400" dirty="0" smtClean="0"/>
              <a:t> </a:t>
            </a:r>
            <a:r>
              <a:rPr lang="sk-SK" sz="2400" dirty="0" err="1" smtClean="0"/>
              <a:t>flow</a:t>
            </a:r>
            <a:r>
              <a:rPr lang="sk-SK" sz="2400" dirty="0" smtClean="0"/>
              <a:t> of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air</a:t>
            </a:r>
            <a:r>
              <a:rPr lang="sk-SK" sz="2400" dirty="0" smtClean="0"/>
              <a:t> (</a:t>
            </a:r>
            <a:r>
              <a:rPr lang="sk-SK" sz="2400" dirty="0" err="1" smtClean="0"/>
              <a:t>kilograms</a:t>
            </a:r>
            <a:r>
              <a:rPr lang="sk-SK" sz="2400" dirty="0" smtClean="0"/>
              <a:t> per </a:t>
            </a:r>
            <a:r>
              <a:rPr lang="sk-SK" sz="2400" dirty="0" err="1" smtClean="0"/>
              <a:t>second</a:t>
            </a:r>
            <a:r>
              <a:rPr lang="sk-SK" sz="2400" dirty="0" smtClean="0"/>
              <a:t>) </a:t>
            </a:r>
            <a:r>
              <a:rPr lang="sk-SK" sz="2400" dirty="0" err="1" smtClean="0"/>
              <a:t>is</a:t>
            </a:r>
            <a:r>
              <a:rPr lang="sk-SK" sz="2400" dirty="0" smtClean="0"/>
              <a:t>:</a:t>
            </a:r>
            <a:br>
              <a:rPr lang="sk-SK" sz="2400" dirty="0" smtClean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el-GR" sz="2400" dirty="0" smtClean="0"/>
              <a:t>ρ</a:t>
            </a:r>
            <a:r>
              <a:rPr lang="sk-SK" sz="2400" dirty="0" smtClean="0"/>
              <a:t> – </a:t>
            </a:r>
            <a:r>
              <a:rPr lang="sk-SK" sz="2400" dirty="0" err="1" smtClean="0"/>
              <a:t>density</a:t>
            </a:r>
            <a:r>
              <a:rPr lang="sk-SK" sz="2400" dirty="0" smtClean="0"/>
              <a:t> of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air</a:t>
            </a:r>
            <a:r>
              <a:rPr lang="sk-SK" sz="2400" dirty="0" smtClean="0"/>
              <a:t/>
            </a:r>
            <a:br>
              <a:rPr lang="sk-SK" sz="2400" dirty="0" smtClean="0"/>
            </a:br>
            <a:endParaRPr lang="sk-SK" sz="2400" dirty="0"/>
          </a:p>
          <a:p>
            <a:r>
              <a:rPr lang="sk-SK" sz="2400" dirty="0" err="1" smtClean="0"/>
              <a:t>This</a:t>
            </a:r>
            <a:r>
              <a:rPr lang="sk-SK" sz="2400" dirty="0"/>
              <a:t> </a:t>
            </a:r>
            <a:r>
              <a:rPr lang="sk-SK" sz="2400" dirty="0" err="1" smtClean="0"/>
              <a:t>air</a:t>
            </a:r>
            <a:r>
              <a:rPr lang="sk-SK" sz="2400" dirty="0" smtClean="0"/>
              <a:t> </a:t>
            </a:r>
            <a:r>
              <a:rPr lang="sk-SK" sz="2400" dirty="0" err="1" smtClean="0"/>
              <a:t>must</a:t>
            </a:r>
            <a:r>
              <a:rPr lang="sk-SK" sz="2400" dirty="0" smtClean="0"/>
              <a:t> get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momentum</a:t>
            </a:r>
            <a:endParaRPr lang="sk-SK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86325" y="2314575"/>
                <a:ext cx="1610697" cy="632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k-SK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k-SK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k-SK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sk-SK" sz="2400" b="0" i="1" smtClean="0">
                                  <a:latin typeface="Cambria Math" panose="02040503050406030204" pitchFamily="18" charset="0"/>
                                </a:rPr>
                                <m:t>𝑎𝑖𝑟</m:t>
                              </m:r>
                            </m:sub>
                          </m:sSub>
                        </m:num>
                        <m:den>
                          <m:r>
                            <a:rPr lang="sk-SK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sk-SK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k-S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sk-SK" sz="2400" b="0" i="1" smtClean="0">
                          <a:latin typeface="Cambria Math" panose="02040503050406030204" pitchFamily="18" charset="0"/>
                        </a:rPr>
                        <m:t>𝑣𝑆</m:t>
                      </m:r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325" y="2314575"/>
                <a:ext cx="1610697" cy="63248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7001" y="3680460"/>
            <a:ext cx="4103053" cy="3087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18435" y="5038725"/>
                <a:ext cx="2853858" cy="667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k-SK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400" b="0" i="1" smtClean="0">
                              <a:latin typeface="Cambria Math" panose="02040503050406030204" pitchFamily="18" charset="0"/>
                            </a:rPr>
                            <m:t>𝑚𝑜𝑚𝑒𝑛𝑡𝑢𝑚</m:t>
                          </m:r>
                        </m:num>
                        <m:den>
                          <m:r>
                            <a:rPr lang="sk-SK" sz="2400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sk-SK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k-SK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sk-SK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sk-S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sk-SK" sz="2400" b="0" i="1" smtClean="0">
                          <a:latin typeface="Cambria Math" panose="02040503050406030204" pitchFamily="18" charset="0"/>
                        </a:rPr>
                        <m:t>𝑣𝑆</m:t>
                      </m:r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435" y="5038725"/>
                <a:ext cx="2853858" cy="6671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204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b="1" dirty="0" err="1" smtClean="0"/>
              <a:t>Thrust</a:t>
            </a:r>
            <a:r>
              <a:rPr lang="sk-SK" b="1" dirty="0" smtClean="0"/>
              <a:t> </a:t>
            </a:r>
            <a:r>
              <a:rPr lang="sk-SK" b="1" dirty="0" err="1" smtClean="0"/>
              <a:t>force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4847" y="1754505"/>
            <a:ext cx="8915400" cy="4949190"/>
          </a:xfrm>
        </p:spPr>
        <p:txBody>
          <a:bodyPr>
            <a:normAutofit lnSpcReduction="10000"/>
          </a:bodyPr>
          <a:lstStyle/>
          <a:p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force</a:t>
            </a:r>
            <a:r>
              <a:rPr lang="sk-SK" sz="2400" dirty="0" smtClean="0"/>
              <a:t> </a:t>
            </a:r>
            <a:r>
              <a:rPr lang="sk-SK" sz="2400" dirty="0" err="1" smtClean="0"/>
              <a:t>acting</a:t>
            </a:r>
            <a:r>
              <a:rPr lang="sk-SK" sz="2400" dirty="0" smtClean="0"/>
              <a:t> on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air</a:t>
            </a:r>
            <a:r>
              <a:rPr lang="sk-SK" sz="2400" dirty="0" smtClean="0"/>
              <a:t> </a:t>
            </a:r>
            <a:r>
              <a:rPr lang="sk-SK" sz="2400" dirty="0" err="1" smtClean="0"/>
              <a:t>is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same</a:t>
            </a:r>
            <a:r>
              <a:rPr lang="sk-SK" sz="2400" dirty="0" smtClean="0"/>
              <a:t> as </a:t>
            </a:r>
            <a:r>
              <a:rPr lang="sk-SK" sz="2400" dirty="0" err="1" smtClean="0"/>
              <a:t>the</a:t>
            </a:r>
            <a:r>
              <a:rPr lang="sk-SK" sz="2400" dirty="0" smtClean="0"/>
              <a:t> lift-</a:t>
            </a:r>
            <a:r>
              <a:rPr lang="sk-SK" sz="2400" dirty="0" err="1" smtClean="0"/>
              <a:t>force</a:t>
            </a:r>
            <a:r>
              <a:rPr lang="sk-SK" sz="2400" dirty="0" smtClean="0"/>
              <a:t> </a:t>
            </a:r>
            <a:r>
              <a:rPr lang="sk-SK" sz="2400" dirty="0" err="1" smtClean="0"/>
              <a:t>acting</a:t>
            </a:r>
            <a:r>
              <a:rPr lang="sk-SK" sz="2400" dirty="0" smtClean="0"/>
              <a:t> on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blades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err="1" smtClean="0"/>
              <a:t>The</a:t>
            </a:r>
            <a:r>
              <a:rPr lang="sk-SK" sz="2400" dirty="0" smtClean="0"/>
              <a:t> lift-</a:t>
            </a:r>
            <a:r>
              <a:rPr lang="sk-SK" sz="2400" dirty="0" err="1" smtClean="0"/>
              <a:t>force</a:t>
            </a:r>
            <a:r>
              <a:rPr lang="sk-SK" sz="2400" dirty="0" smtClean="0"/>
              <a:t> </a:t>
            </a:r>
            <a:r>
              <a:rPr lang="sk-SK" sz="2400" dirty="0" err="1" smtClean="0"/>
              <a:t>is</a:t>
            </a:r>
            <a:r>
              <a:rPr lang="sk-SK" sz="2400" dirty="0" smtClean="0"/>
              <a:t> </a:t>
            </a:r>
            <a:r>
              <a:rPr lang="sk-SK" sz="2400" dirty="0" err="1" smtClean="0"/>
              <a:t>usually</a:t>
            </a:r>
            <a:r>
              <a:rPr lang="sk-SK" sz="2400" dirty="0" smtClean="0"/>
              <a:t> </a:t>
            </a:r>
            <a:r>
              <a:rPr lang="sk-SK" sz="2400" dirty="0" err="1" smtClean="0"/>
              <a:t>expressed</a:t>
            </a:r>
            <a:r>
              <a:rPr lang="sk-SK" sz="2400" dirty="0" smtClean="0"/>
              <a:t> in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form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/>
            </a:r>
            <a:br>
              <a:rPr lang="sk-SK" sz="2400" dirty="0" smtClean="0"/>
            </a:br>
            <a:endParaRPr lang="sk-SK" sz="2400" dirty="0" smtClean="0"/>
          </a:p>
          <a:p>
            <a:pPr marL="0" indent="0">
              <a:buNone/>
            </a:pPr>
            <a:r>
              <a:rPr lang="sk-SK" sz="2400" dirty="0" smtClean="0"/>
              <a:t>C</a:t>
            </a:r>
            <a:r>
              <a:rPr lang="sk-SK" sz="2400" baseline="-25000" dirty="0" smtClean="0"/>
              <a:t>L</a:t>
            </a:r>
            <a:r>
              <a:rPr lang="sk-SK" sz="2400" dirty="0" smtClean="0"/>
              <a:t> – </a:t>
            </a:r>
            <a:r>
              <a:rPr lang="sk-SK" sz="2400" dirty="0" err="1" smtClean="0"/>
              <a:t>dimensionless</a:t>
            </a:r>
            <a:r>
              <a:rPr lang="sk-SK" sz="2400" dirty="0" smtClean="0"/>
              <a:t> </a:t>
            </a:r>
            <a:r>
              <a:rPr lang="sk-SK" sz="2400" dirty="0" err="1" smtClean="0"/>
              <a:t>constant</a:t>
            </a:r>
            <a:r>
              <a:rPr lang="sk-SK" sz="2400" dirty="0" smtClean="0"/>
              <a:t>,  0 &lt; C</a:t>
            </a:r>
            <a:r>
              <a:rPr lang="sk-SK" sz="2400" baseline="-25000" dirty="0" smtClean="0"/>
              <a:t>L </a:t>
            </a:r>
            <a:r>
              <a:rPr lang="sk-SK" sz="2400" dirty="0" smtClean="0"/>
              <a:t>&lt; 1</a:t>
            </a:r>
            <a:br>
              <a:rPr lang="sk-SK" sz="2400" dirty="0" smtClean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f – </a:t>
            </a:r>
            <a:r>
              <a:rPr lang="sk-SK" sz="2400" dirty="0" err="1" smtClean="0"/>
              <a:t>rotational</a:t>
            </a:r>
            <a:r>
              <a:rPr lang="sk-SK" sz="2400" dirty="0" smtClean="0"/>
              <a:t> </a:t>
            </a:r>
            <a:r>
              <a:rPr lang="sk-SK" sz="2400" dirty="0" err="1" smtClean="0"/>
              <a:t>frequency</a:t>
            </a:r>
            <a:r>
              <a:rPr lang="sk-SK" sz="2400" dirty="0" smtClean="0"/>
              <a:t> of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blades</a:t>
            </a:r>
            <a:r>
              <a:rPr lang="sk-SK" sz="2400" dirty="0" smtClean="0"/>
              <a:t> in Hz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21480" y="2590106"/>
                <a:ext cx="14550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sk-SK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sk-S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sk-S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k-SK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480" y="2590106"/>
                <a:ext cx="145507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202" r="-3361" b="-3000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21480" y="3619400"/>
                <a:ext cx="2036134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sk-SK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sk-S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f>
                        <m:fPr>
                          <m:ctrlP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sk-S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sk-SK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480" y="3619400"/>
                <a:ext cx="2036134" cy="6914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26422" y="5206637"/>
                <a:ext cx="6971983" cy="521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sk-SK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f>
                      <m:fPr>
                        <m:ctrlP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k-SK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sk-SK" sz="2400" b="0" i="1" smtClean="0">
                        <a:latin typeface="Cambria Math" panose="02040503050406030204" pitchFamily="18" charset="0"/>
                      </a:rPr>
                      <m:t>𝑆</m:t>
                    </m:r>
                    <m:sSubSup>
                      <m:sSubSupPr>
                        <m:ctrlPr>
                          <a:rPr lang="sk-SK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sk-SK" sz="2400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sk-SK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k-SK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sk-SK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sk-SK" sz="24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f>
                      <m:fPr>
                        <m:ctrlP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</a:rPr>
                          <m:t>π</m:t>
                        </m:r>
                        <m:sSup>
                          <m:sSupPr>
                            <m:ctrlPr>
                              <a:rPr lang="el-G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k-SK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sk-SK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sk-SK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sk-SK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sk-SK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k-SK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sk-SK" sz="2400" b="0" i="1" smtClean="0">
                                    <a:latin typeface="Cambria Math" panose="02040503050406030204" pitchFamily="18" charset="0"/>
                                  </a:rPr>
                                  <m:t>𝑅𝑓</m:t>
                                </m:r>
                              </m:e>
                            </m:d>
                          </m:e>
                          <m:sup>
                            <m:r>
                              <a:rPr lang="sk-SK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k-SK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sk-SK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sk-SK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422" y="5206637"/>
                <a:ext cx="6971983" cy="521553"/>
              </a:xfrm>
              <a:prstGeom prst="rect">
                <a:avLst/>
              </a:prstGeom>
              <a:blipFill rotWithShape="0">
                <a:blip r:embed="rId9"/>
                <a:stretch>
                  <a:fillRect t="-4651" b="-18605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92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r>
              <a:rPr lang="sk-SK" b="1" dirty="0" err="1" smtClean="0"/>
              <a:t>Thrust</a:t>
            </a:r>
            <a:r>
              <a:rPr lang="sk-SK" b="1" dirty="0" smtClean="0"/>
              <a:t> </a:t>
            </a:r>
            <a:r>
              <a:rPr lang="sk-SK" b="1" dirty="0" err="1" smtClean="0"/>
              <a:t>force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4847" y="1754505"/>
            <a:ext cx="8915400" cy="4949190"/>
          </a:xfrm>
        </p:spPr>
        <p:txBody>
          <a:bodyPr>
            <a:normAutofit/>
          </a:bodyPr>
          <a:lstStyle/>
          <a:p>
            <a:r>
              <a:rPr lang="sk-SK" sz="2400" dirty="0" err="1" smtClean="0"/>
              <a:t>Finally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/>
            </a:r>
            <a:br>
              <a:rPr lang="sk-SK" sz="2400" dirty="0" smtClean="0"/>
            </a:br>
            <a:endParaRPr lang="sk-SK" sz="2400" dirty="0" smtClean="0"/>
          </a:p>
          <a:p>
            <a:r>
              <a:rPr lang="sk-SK" sz="2400" dirty="0" err="1"/>
              <a:t>The</a:t>
            </a:r>
            <a:r>
              <a:rPr lang="sk-SK" sz="2400" dirty="0"/>
              <a:t> lift-</a:t>
            </a:r>
            <a:r>
              <a:rPr lang="sk-SK" sz="2400" dirty="0" err="1"/>
              <a:t>force</a:t>
            </a:r>
            <a:r>
              <a:rPr lang="sk-SK" sz="2400" dirty="0"/>
              <a:t> </a:t>
            </a:r>
            <a:r>
              <a:rPr lang="sk-SK" sz="2400" dirty="0" err="1"/>
              <a:t>shoud</a:t>
            </a:r>
            <a:r>
              <a:rPr lang="sk-SK" sz="2400" dirty="0"/>
              <a:t> </a:t>
            </a:r>
            <a:r>
              <a:rPr lang="sk-SK" sz="2400" dirty="0" err="1"/>
              <a:t>overcome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err="1" smtClean="0"/>
              <a:t>gravitational</a:t>
            </a:r>
            <a:r>
              <a:rPr lang="sk-SK" sz="2400" dirty="0" smtClean="0"/>
              <a:t> </a:t>
            </a:r>
            <a:r>
              <a:rPr lang="sk-SK" sz="2400" dirty="0" err="1"/>
              <a:t>force</a:t>
            </a:r>
            <a:r>
              <a:rPr lang="sk-SK" sz="2400" dirty="0"/>
              <a:t> </a:t>
            </a:r>
            <a:r>
              <a:rPr lang="sk-SK" sz="2400" dirty="0" err="1"/>
              <a:t>acting</a:t>
            </a:r>
            <a:r>
              <a:rPr lang="sk-SK" sz="2400" dirty="0"/>
              <a:t> on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err="1" smtClean="0"/>
              <a:t>whole</a:t>
            </a:r>
            <a:r>
              <a:rPr lang="sk-SK" sz="2400" dirty="0" smtClean="0"/>
              <a:t> </a:t>
            </a:r>
            <a:r>
              <a:rPr lang="sk-SK" sz="2400" dirty="0" err="1"/>
              <a:t>mechanism</a:t>
            </a:r>
            <a:r>
              <a:rPr lang="sk-SK" sz="2400" dirty="0"/>
              <a:t/>
            </a:r>
            <a:br>
              <a:rPr lang="sk-SK" sz="2400" dirty="0"/>
            </a:br>
            <a:r>
              <a:rPr lang="sk-SK" sz="2400" dirty="0"/>
              <a:t/>
            </a:r>
            <a:br>
              <a:rPr lang="sk-SK" sz="2400" dirty="0"/>
            </a:br>
            <a:r>
              <a:rPr lang="sk-SK" sz="2400" dirty="0"/>
              <a:t/>
            </a:r>
            <a:br>
              <a:rPr lang="sk-SK" sz="2400" dirty="0"/>
            </a:br>
            <a:r>
              <a:rPr lang="sk-SK" sz="2400" dirty="0"/>
              <a:t>m -  </a:t>
            </a:r>
            <a:r>
              <a:rPr lang="sk-SK" sz="2400" dirty="0" err="1"/>
              <a:t>mass</a:t>
            </a:r>
            <a:r>
              <a:rPr lang="sk-SK" sz="2400" dirty="0"/>
              <a:t> of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toy</a:t>
            </a:r>
            <a:r>
              <a:rPr lang="sk-SK" sz="2400" dirty="0"/>
              <a:t>, g – </a:t>
            </a:r>
            <a:r>
              <a:rPr lang="sk-SK" sz="2400" dirty="0" err="1"/>
              <a:t>gravitational</a:t>
            </a:r>
            <a:r>
              <a:rPr lang="sk-SK" sz="2400" dirty="0"/>
              <a:t> </a:t>
            </a:r>
            <a:r>
              <a:rPr lang="sk-SK" sz="2400" dirty="0" err="1"/>
              <a:t>acceleration</a:t>
            </a:r>
            <a:r>
              <a:rPr lang="sk-SK" sz="2400" dirty="0"/>
              <a:t/>
            </a:r>
            <a:br>
              <a:rPr lang="sk-SK" sz="2400" dirty="0"/>
            </a:br>
            <a:endParaRPr lang="sk-SK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86593" y="1905000"/>
                <a:ext cx="293719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sk-SK" sz="24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sk-SK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sk-SK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k-SK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sk-SK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sk-SK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593" y="1905000"/>
                <a:ext cx="2937192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3734" t="-26667" r="-1037" b="-5000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137660" y="1640205"/>
            <a:ext cx="3697605" cy="9544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95850" y="4217829"/>
                <a:ext cx="12337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k-SK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k-SK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sk-SK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sk-SK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sk-S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850" y="4217829"/>
                <a:ext cx="123373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433" r="-4433" b="-3000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67345" y="5479473"/>
                <a:ext cx="4070765" cy="10911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sk-S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sk-SK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  <m:rad>
                        <m:radPr>
                          <m:degHide m:val="on"/>
                          <m:ctrlPr>
                            <a:rPr lang="sk-S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𝑚𝑔</m:t>
                              </m:r>
                              <m:r>
                                <m:rPr>
                                  <m:nor/>
                                </m:rPr>
                                <a:rPr lang="sk-SK" sz="2400" dirty="0"/>
                                <m:t> 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sk-SK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k-SK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sk-SK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sk-SK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sk-SK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1" smtClean="0"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p>
                                  <m:r>
                                    <a:rPr lang="sk-SK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sk-SK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345" y="5479473"/>
                <a:ext cx="4070765" cy="109119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3974941" y="5276771"/>
            <a:ext cx="3697605" cy="14966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1412" y="1754505"/>
            <a:ext cx="3166110" cy="296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1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513</TotalTime>
  <Words>712</Words>
  <Application>Microsoft Office PowerPoint</Application>
  <PresentationFormat>Widescreen</PresentationFormat>
  <Paragraphs>122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Cambria Math</vt:lpstr>
      <vt:lpstr>Century Gothic</vt:lpstr>
      <vt:lpstr>Wingdings 3</vt:lpstr>
      <vt:lpstr>Wisp</vt:lpstr>
      <vt:lpstr>  17. Hand Helicopter </vt:lpstr>
      <vt:lpstr> 17. Hand Helicopter </vt:lpstr>
      <vt:lpstr> 17. Hand Helicopter </vt:lpstr>
      <vt:lpstr> Thrust force</vt:lpstr>
      <vt:lpstr> Thrust force</vt:lpstr>
      <vt:lpstr> Thrust force</vt:lpstr>
      <vt:lpstr> Thrust force</vt:lpstr>
      <vt:lpstr> Thrust force</vt:lpstr>
      <vt:lpstr> Thrust force</vt:lpstr>
      <vt:lpstr> Lift-up condition</vt:lpstr>
      <vt:lpstr> Lift-up condition</vt:lpstr>
      <vt:lpstr> Flight time/height</vt:lpstr>
      <vt:lpstr> Flight time/height</vt:lpstr>
      <vt:lpstr> Flight time/height</vt:lpstr>
      <vt:lpstr> What to do?</vt:lpstr>
      <vt:lpstr> What to do?</vt:lpstr>
      <vt:lpstr> What to do?</vt:lpstr>
      <vt:lpstr> What to do?</vt:lpstr>
      <vt:lpstr> What to do?</vt:lpstr>
      <vt:lpstr> Literature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17. Hand Helicopter </dc:title>
  <dc:creator>Frantisek Kundracik</dc:creator>
  <cp:lastModifiedBy>Frantisek Kundracik</cp:lastModifiedBy>
  <cp:revision>26</cp:revision>
  <dcterms:created xsi:type="dcterms:W3CDTF">2020-11-11T08:20:42Z</dcterms:created>
  <dcterms:modified xsi:type="dcterms:W3CDTF">2020-11-11T20:39:29Z</dcterms:modified>
</cp:coreProperties>
</file>